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14"/>
  </p:notesMasterIdLst>
  <p:sldIdLst>
    <p:sldId id="271" r:id="rId2"/>
    <p:sldId id="294" r:id="rId3"/>
    <p:sldId id="258" r:id="rId4"/>
    <p:sldId id="277" r:id="rId5"/>
    <p:sldId id="278" r:id="rId6"/>
    <p:sldId id="279" r:id="rId7"/>
    <p:sldId id="259" r:id="rId8"/>
    <p:sldId id="261" r:id="rId9"/>
    <p:sldId id="272" r:id="rId10"/>
    <p:sldId id="274" r:id="rId11"/>
    <p:sldId id="260" r:id="rId12"/>
    <p:sldId id="262" r:id="rId13"/>
    <p:sldId id="263" r:id="rId14"/>
    <p:sldId id="273" r:id="rId15"/>
    <p:sldId id="264" r:id="rId16"/>
    <p:sldId id="275" r:id="rId17"/>
    <p:sldId id="280" r:id="rId18"/>
    <p:sldId id="265" r:id="rId19"/>
    <p:sldId id="268" r:id="rId20"/>
    <p:sldId id="267" r:id="rId21"/>
    <p:sldId id="276" r:id="rId22"/>
    <p:sldId id="281" r:id="rId23"/>
    <p:sldId id="284" r:id="rId24"/>
    <p:sldId id="285" r:id="rId25"/>
    <p:sldId id="286" r:id="rId26"/>
    <p:sldId id="287" r:id="rId27"/>
    <p:sldId id="291" r:id="rId28"/>
    <p:sldId id="292" r:id="rId29"/>
    <p:sldId id="293" r:id="rId30"/>
    <p:sldId id="289" r:id="rId31"/>
    <p:sldId id="290" r:id="rId32"/>
    <p:sldId id="308" r:id="rId33"/>
    <p:sldId id="346" r:id="rId34"/>
    <p:sldId id="347" r:id="rId35"/>
    <p:sldId id="348" r:id="rId36"/>
    <p:sldId id="349" r:id="rId37"/>
    <p:sldId id="350" r:id="rId38"/>
    <p:sldId id="355" r:id="rId39"/>
    <p:sldId id="357" r:id="rId40"/>
    <p:sldId id="356" r:id="rId41"/>
    <p:sldId id="358" r:id="rId42"/>
    <p:sldId id="371" r:id="rId43"/>
    <p:sldId id="372" r:id="rId44"/>
    <p:sldId id="359" r:id="rId45"/>
    <p:sldId id="373" r:id="rId46"/>
    <p:sldId id="369" r:id="rId47"/>
    <p:sldId id="370" r:id="rId48"/>
    <p:sldId id="374" r:id="rId49"/>
    <p:sldId id="375" r:id="rId50"/>
    <p:sldId id="377" r:id="rId51"/>
    <p:sldId id="379" r:id="rId52"/>
    <p:sldId id="381" r:id="rId53"/>
    <p:sldId id="382" r:id="rId54"/>
    <p:sldId id="383" r:id="rId55"/>
    <p:sldId id="384" r:id="rId56"/>
    <p:sldId id="386" r:id="rId57"/>
    <p:sldId id="387" r:id="rId58"/>
    <p:sldId id="388" r:id="rId59"/>
    <p:sldId id="390" r:id="rId60"/>
    <p:sldId id="391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4" r:id="rId73"/>
    <p:sldId id="413" r:id="rId74"/>
    <p:sldId id="415" r:id="rId75"/>
    <p:sldId id="416" r:id="rId76"/>
    <p:sldId id="417" r:id="rId77"/>
    <p:sldId id="418" r:id="rId78"/>
    <p:sldId id="419" r:id="rId79"/>
    <p:sldId id="420" r:id="rId80"/>
    <p:sldId id="421" r:id="rId81"/>
    <p:sldId id="422" r:id="rId82"/>
    <p:sldId id="424" r:id="rId83"/>
    <p:sldId id="423" r:id="rId84"/>
    <p:sldId id="425" r:id="rId85"/>
    <p:sldId id="426" r:id="rId86"/>
    <p:sldId id="427" r:id="rId87"/>
    <p:sldId id="429" r:id="rId88"/>
    <p:sldId id="428" r:id="rId89"/>
    <p:sldId id="430" r:id="rId90"/>
    <p:sldId id="431" r:id="rId91"/>
    <p:sldId id="432" r:id="rId92"/>
    <p:sldId id="433" r:id="rId93"/>
    <p:sldId id="434" r:id="rId94"/>
    <p:sldId id="435" r:id="rId95"/>
    <p:sldId id="436" r:id="rId96"/>
    <p:sldId id="405" r:id="rId97"/>
    <p:sldId id="406" r:id="rId98"/>
    <p:sldId id="407" r:id="rId99"/>
    <p:sldId id="409" r:id="rId100"/>
    <p:sldId id="444" r:id="rId101"/>
    <p:sldId id="411" r:id="rId102"/>
    <p:sldId id="412" r:id="rId103"/>
    <p:sldId id="437" r:id="rId104"/>
    <p:sldId id="438" r:id="rId105"/>
    <p:sldId id="439" r:id="rId106"/>
    <p:sldId id="440" r:id="rId107"/>
    <p:sldId id="441" r:id="rId108"/>
    <p:sldId id="442" r:id="rId109"/>
    <p:sldId id="443" r:id="rId110"/>
    <p:sldId id="445" r:id="rId111"/>
    <p:sldId id="331" r:id="rId112"/>
    <p:sldId id="270" r:id="rId1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4" autoAdjust="0"/>
    <p:restoredTop sz="94660"/>
  </p:normalViewPr>
  <p:slideViewPr>
    <p:cSldViewPr snapToGrid="0">
      <p:cViewPr>
        <p:scale>
          <a:sx n="150" d="100"/>
          <a:sy n="150" d="100"/>
        </p:scale>
        <p:origin x="72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2cb453a7537e199" providerId="LiveId" clId="{25F48D84-52FA-4952-885E-F9A8DF279EC9}"/>
    <pc:docChg chg="undo redo custSel addSld delSld modSld">
      <pc:chgData name="" userId="c2cb453a7537e199" providerId="LiveId" clId="{25F48D84-52FA-4952-885E-F9A8DF279EC9}" dt="2023-08-11T13:43:17.399" v="22"/>
      <pc:docMkLst>
        <pc:docMk/>
      </pc:docMkLst>
      <pc:sldChg chg="add del">
        <pc:chgData name="" userId="c2cb453a7537e199" providerId="LiveId" clId="{25F48D84-52FA-4952-885E-F9A8DF279EC9}" dt="2023-08-11T13:40:46.701" v="14" actId="2696"/>
        <pc:sldMkLst>
          <pc:docMk/>
          <pc:sldMk cId="0" sldId="269"/>
        </pc:sldMkLst>
      </pc:sldChg>
      <pc:sldChg chg="delSp modSp">
        <pc:chgData name="" userId="c2cb453a7537e199" providerId="LiveId" clId="{25F48D84-52FA-4952-885E-F9A8DF279EC9}" dt="2023-08-11T13:38:53.386" v="10" actId="20577"/>
        <pc:sldMkLst>
          <pc:docMk/>
          <pc:sldMk cId="0" sldId="271"/>
        </pc:sldMkLst>
        <pc:spChg chg="mod">
          <ac:chgData name="" userId="c2cb453a7537e199" providerId="LiveId" clId="{25F48D84-52FA-4952-885E-F9A8DF279EC9}" dt="2023-08-11T13:38:47.969" v="5"/>
          <ac:spMkLst>
            <pc:docMk/>
            <pc:sldMk cId="0" sldId="271"/>
            <ac:spMk id="30" creationId="{01EF47B7-ACB2-48A4-B6FF-CD0A170062B0}"/>
          </ac:spMkLst>
        </pc:spChg>
        <pc:spChg chg="mod">
          <ac:chgData name="" userId="c2cb453a7537e199" providerId="LiveId" clId="{25F48D84-52FA-4952-885E-F9A8DF279EC9}" dt="2023-08-11T13:38:53.386" v="10" actId="20577"/>
          <ac:spMkLst>
            <pc:docMk/>
            <pc:sldMk cId="0" sldId="271"/>
            <ac:spMk id="31" creationId="{450B8CC5-78DC-4EBA-8877-DC819C7FB976}"/>
          </ac:spMkLst>
        </pc:spChg>
        <pc:picChg chg="del mod">
          <ac:chgData name="" userId="c2cb453a7537e199" providerId="LiveId" clId="{25F48D84-52FA-4952-885E-F9A8DF279EC9}" dt="2023-08-11T13:38:43.047" v="2" actId="478"/>
          <ac:picMkLst>
            <pc:docMk/>
            <pc:sldMk cId="0" sldId="271"/>
            <ac:picMk id="33" creationId="{768B4DF6-32FD-47E3-B7CC-A91F9FF88B58}"/>
          </ac:picMkLst>
        </pc:picChg>
      </pc:sldChg>
      <pc:sldChg chg="modSp add setBg">
        <pc:chgData name="" userId="c2cb453a7537e199" providerId="LiveId" clId="{25F48D84-52FA-4952-885E-F9A8DF279EC9}" dt="2023-08-11T13:40:53.719" v="18" actId="20577"/>
        <pc:sldMkLst>
          <pc:docMk/>
          <pc:sldMk cId="0" sldId="294"/>
        </pc:sldMkLst>
        <pc:spChg chg="mod">
          <ac:chgData name="" userId="c2cb453a7537e199" providerId="LiveId" clId="{25F48D84-52FA-4952-885E-F9A8DF279EC9}" dt="2023-08-11T13:40:53.719" v="18" actId="20577"/>
          <ac:spMkLst>
            <pc:docMk/>
            <pc:sldMk cId="0" sldId="294"/>
            <ac:spMk id="10" creationId="{2BD457E8-FD8E-449B-90EF-BDF596580777}"/>
          </ac:spMkLst>
        </pc:spChg>
      </pc:sldChg>
      <pc:sldChg chg="add">
        <pc:chgData name="" userId="c2cb453a7537e199" providerId="LiveId" clId="{25F48D84-52FA-4952-885E-F9A8DF279EC9}" dt="2023-08-11T13:41:31.959" v="19"/>
        <pc:sldMkLst>
          <pc:docMk/>
          <pc:sldMk cId="3248663304" sldId="308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867296544" sldId="346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164491185" sldId="347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1874732949" sldId="348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2680595259" sldId="349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2838877084" sldId="350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2582727953" sldId="355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4220698590" sldId="356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301988920" sldId="357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203048727" sldId="358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1945542975" sldId="359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2341780930" sldId="369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150401677" sldId="370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866959861" sldId="371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084597903" sldId="372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2421236372" sldId="373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4133503380" sldId="374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1624115110" sldId="375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142075922" sldId="377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51579628" sldId="379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1694769262" sldId="381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970152351" sldId="382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899373623" sldId="383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418561185" sldId="384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924503000" sldId="386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320013060" sldId="387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1813321159" sldId="388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819548823" sldId="390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216427855" sldId="391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487394204" sldId="393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2339773251" sldId="394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976866932" sldId="395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4106154639" sldId="396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819449044" sldId="397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442010789" sldId="398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2273846220" sldId="399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472487899" sldId="400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1504720266" sldId="401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657249567" sldId="402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74236642" sldId="403"/>
        </pc:sldMkLst>
      </pc:sldChg>
      <pc:sldChg chg="add">
        <pc:chgData name="" userId="c2cb453a7537e199" providerId="LiveId" clId="{25F48D84-52FA-4952-885E-F9A8DF279EC9}" dt="2023-08-11T13:41:31.959" v="19"/>
        <pc:sldMkLst>
          <pc:docMk/>
          <pc:sldMk cId="3091578730" sldId="404"/>
        </pc:sldMkLst>
      </pc:sldChg>
      <pc:sldChg chg="add">
        <pc:chgData name="" userId="c2cb453a7537e199" providerId="LiveId" clId="{25F48D84-52FA-4952-885E-F9A8DF279EC9}" dt="2023-08-11T13:42:52.282" v="21"/>
        <pc:sldMkLst>
          <pc:docMk/>
          <pc:sldMk cId="1639340678" sldId="405"/>
        </pc:sldMkLst>
      </pc:sldChg>
      <pc:sldChg chg="add">
        <pc:chgData name="" userId="c2cb453a7537e199" providerId="LiveId" clId="{25F48D84-52FA-4952-885E-F9A8DF279EC9}" dt="2023-08-11T13:42:52.282" v="21"/>
        <pc:sldMkLst>
          <pc:docMk/>
          <pc:sldMk cId="1690329949" sldId="406"/>
        </pc:sldMkLst>
      </pc:sldChg>
      <pc:sldChg chg="add">
        <pc:chgData name="" userId="c2cb453a7537e199" providerId="LiveId" clId="{25F48D84-52FA-4952-885E-F9A8DF279EC9}" dt="2023-08-11T13:42:52.282" v="21"/>
        <pc:sldMkLst>
          <pc:docMk/>
          <pc:sldMk cId="1963800414" sldId="407"/>
        </pc:sldMkLst>
      </pc:sldChg>
      <pc:sldChg chg="add">
        <pc:chgData name="" userId="c2cb453a7537e199" providerId="LiveId" clId="{25F48D84-52FA-4952-885E-F9A8DF279EC9}" dt="2023-08-11T13:42:52.282" v="21"/>
        <pc:sldMkLst>
          <pc:docMk/>
          <pc:sldMk cId="1795317706" sldId="409"/>
        </pc:sldMkLst>
      </pc:sldChg>
      <pc:sldChg chg="add">
        <pc:chgData name="" userId="c2cb453a7537e199" providerId="LiveId" clId="{25F48D84-52FA-4952-885E-F9A8DF279EC9}" dt="2023-08-11T13:42:52.282" v="21"/>
        <pc:sldMkLst>
          <pc:docMk/>
          <pc:sldMk cId="2764774983" sldId="411"/>
        </pc:sldMkLst>
      </pc:sldChg>
      <pc:sldChg chg="add">
        <pc:chgData name="" userId="c2cb453a7537e199" providerId="LiveId" clId="{25F48D84-52FA-4952-885E-F9A8DF279EC9}" dt="2023-08-11T13:42:52.282" v="21"/>
        <pc:sldMkLst>
          <pc:docMk/>
          <pc:sldMk cId="340525044" sldId="412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2234208698" sldId="413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3993014464" sldId="415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1516766683" sldId="416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3885107779" sldId="417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38624015" sldId="418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1234054105" sldId="419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991068529" sldId="420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509491903" sldId="421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1191525050" sldId="422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1750120082" sldId="423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4268481677" sldId="424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3731584581" sldId="425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4239139471" sldId="426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2000186584" sldId="427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2542076198" sldId="428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3401363254" sldId="429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1112096355" sldId="430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2467775813" sldId="431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1981365294" sldId="432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2483418159" sldId="433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2521794377" sldId="434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3443416006" sldId="435"/>
        </pc:sldMkLst>
      </pc:sldChg>
      <pc:sldChg chg="add">
        <pc:chgData name="" userId="c2cb453a7537e199" providerId="LiveId" clId="{25F48D84-52FA-4952-885E-F9A8DF279EC9}" dt="2023-08-11T13:42:08.629" v="20"/>
        <pc:sldMkLst>
          <pc:docMk/>
          <pc:sldMk cId="2388691386" sldId="436"/>
        </pc:sldMkLst>
      </pc:sldChg>
      <pc:sldChg chg="add">
        <pc:chgData name="" userId="c2cb453a7537e199" providerId="LiveId" clId="{25F48D84-52FA-4952-885E-F9A8DF279EC9}" dt="2023-08-11T13:43:17.399" v="22"/>
        <pc:sldMkLst>
          <pc:docMk/>
          <pc:sldMk cId="939582410" sldId="437"/>
        </pc:sldMkLst>
      </pc:sldChg>
      <pc:sldChg chg="add">
        <pc:chgData name="" userId="c2cb453a7537e199" providerId="LiveId" clId="{25F48D84-52FA-4952-885E-F9A8DF279EC9}" dt="2023-08-11T13:43:17.399" v="22"/>
        <pc:sldMkLst>
          <pc:docMk/>
          <pc:sldMk cId="2086194827" sldId="438"/>
        </pc:sldMkLst>
      </pc:sldChg>
      <pc:sldChg chg="add">
        <pc:chgData name="" userId="c2cb453a7537e199" providerId="LiveId" clId="{25F48D84-52FA-4952-885E-F9A8DF279EC9}" dt="2023-08-11T13:43:17.399" v="22"/>
        <pc:sldMkLst>
          <pc:docMk/>
          <pc:sldMk cId="541758110" sldId="439"/>
        </pc:sldMkLst>
      </pc:sldChg>
      <pc:sldChg chg="add">
        <pc:chgData name="" userId="c2cb453a7537e199" providerId="LiveId" clId="{25F48D84-52FA-4952-885E-F9A8DF279EC9}" dt="2023-08-11T13:43:17.399" v="22"/>
        <pc:sldMkLst>
          <pc:docMk/>
          <pc:sldMk cId="3873478861" sldId="440"/>
        </pc:sldMkLst>
      </pc:sldChg>
      <pc:sldChg chg="add">
        <pc:chgData name="" userId="c2cb453a7537e199" providerId="LiveId" clId="{25F48D84-52FA-4952-885E-F9A8DF279EC9}" dt="2023-08-11T13:43:17.399" v="22"/>
        <pc:sldMkLst>
          <pc:docMk/>
          <pc:sldMk cId="1613312552" sldId="441"/>
        </pc:sldMkLst>
      </pc:sldChg>
      <pc:sldChg chg="add">
        <pc:chgData name="" userId="c2cb453a7537e199" providerId="LiveId" clId="{25F48D84-52FA-4952-885E-F9A8DF279EC9}" dt="2023-08-11T13:43:17.399" v="22"/>
        <pc:sldMkLst>
          <pc:docMk/>
          <pc:sldMk cId="4110066334" sldId="442"/>
        </pc:sldMkLst>
      </pc:sldChg>
      <pc:sldChg chg="add">
        <pc:chgData name="" userId="c2cb453a7537e199" providerId="LiveId" clId="{25F48D84-52FA-4952-885E-F9A8DF279EC9}" dt="2023-08-11T13:43:17.399" v="22"/>
        <pc:sldMkLst>
          <pc:docMk/>
          <pc:sldMk cId="2900922577" sldId="443"/>
        </pc:sldMkLst>
      </pc:sldChg>
    </pc:docChg>
  </pc:docChgLst>
  <pc:docChgLst>
    <pc:chgData name="蒋 骐泽" userId="a169ac0a55cf8f63" providerId="LiveId" clId="{724D8102-347E-4BCB-8E39-76491DC9C424}"/>
    <pc:docChg chg="undo custSel addSld modSld">
      <pc:chgData name="蒋 骐泽" userId="a169ac0a55cf8f63" providerId="LiveId" clId="{724D8102-347E-4BCB-8E39-76491DC9C424}" dt="2023-08-13T09:02:16.602" v="146" actId="1036"/>
      <pc:docMkLst>
        <pc:docMk/>
      </pc:docMkLst>
      <pc:sldChg chg="addSp delSp modSp mod">
        <pc:chgData name="蒋 骐泽" userId="a169ac0a55cf8f63" providerId="LiveId" clId="{724D8102-347E-4BCB-8E39-76491DC9C424}" dt="2023-08-13T09:02:16.602" v="146" actId="1036"/>
        <pc:sldMkLst>
          <pc:docMk/>
          <pc:sldMk cId="2701020150" sldId="331"/>
        </pc:sldMkLst>
        <pc:spChg chg="add del mod">
          <ac:chgData name="蒋 骐泽" userId="a169ac0a55cf8f63" providerId="LiveId" clId="{724D8102-347E-4BCB-8E39-76491DC9C424}" dt="2023-08-13T08:47:32.970" v="111" actId="478"/>
          <ac:spMkLst>
            <pc:docMk/>
            <pc:sldMk cId="2701020150" sldId="331"/>
            <ac:spMk id="3" creationId="{121FE3B9-F14B-4FC5-83AE-1C2854434D83}"/>
          </ac:spMkLst>
        </pc:spChg>
        <pc:spChg chg="add del mod">
          <ac:chgData name="蒋 骐泽" userId="a169ac0a55cf8f63" providerId="LiveId" clId="{724D8102-347E-4BCB-8E39-76491DC9C424}" dt="2023-08-13T08:48:27.962" v="116" actId="478"/>
          <ac:spMkLst>
            <pc:docMk/>
            <pc:sldMk cId="2701020150" sldId="331"/>
            <ac:spMk id="4" creationId="{D985723C-0519-4E30-B761-1BD41A65FAEA}"/>
          </ac:spMkLst>
        </pc:spChg>
        <pc:spChg chg="add del mod">
          <ac:chgData name="蒋 骐泽" userId="a169ac0a55cf8f63" providerId="LiveId" clId="{724D8102-347E-4BCB-8E39-76491DC9C424}" dt="2023-08-13T08:47:32.226" v="110" actId="478"/>
          <ac:spMkLst>
            <pc:docMk/>
            <pc:sldMk cId="2701020150" sldId="331"/>
            <ac:spMk id="5" creationId="{4903F150-0FBC-46A3-89E7-850F8083795C}"/>
          </ac:spMkLst>
        </pc:spChg>
        <pc:spChg chg="add del mod">
          <ac:chgData name="蒋 骐泽" userId="a169ac0a55cf8f63" providerId="LiveId" clId="{724D8102-347E-4BCB-8E39-76491DC9C424}" dt="2023-08-13T08:47:31.482" v="109" actId="478"/>
          <ac:spMkLst>
            <pc:docMk/>
            <pc:sldMk cId="2701020150" sldId="331"/>
            <ac:spMk id="6" creationId="{7587B9DA-1E09-4301-B319-6CC2F8FED7D3}"/>
          </ac:spMkLst>
        </pc:spChg>
        <pc:spChg chg="add del mod">
          <ac:chgData name="蒋 骐泽" userId="a169ac0a55cf8f63" providerId="LiveId" clId="{724D8102-347E-4BCB-8E39-76491DC9C424}" dt="2023-08-13T08:47:30.530" v="108" actId="478"/>
          <ac:spMkLst>
            <pc:docMk/>
            <pc:sldMk cId="2701020150" sldId="331"/>
            <ac:spMk id="8" creationId="{DB2D5A3F-2E2F-40FB-91A7-D3EB4F04E330}"/>
          </ac:spMkLst>
        </pc:spChg>
        <pc:spChg chg="add del mod">
          <ac:chgData name="蒋 骐泽" userId="a169ac0a55cf8f63" providerId="LiveId" clId="{724D8102-347E-4BCB-8E39-76491DC9C424}" dt="2023-08-13T08:48:19.755" v="113" actId="478"/>
          <ac:spMkLst>
            <pc:docMk/>
            <pc:sldMk cId="2701020150" sldId="331"/>
            <ac:spMk id="9" creationId="{B3B46D0C-5D02-4250-91F4-BE260C1D868A}"/>
          </ac:spMkLst>
        </pc:spChg>
        <pc:spChg chg="add del mod">
          <ac:chgData name="蒋 骐泽" userId="a169ac0a55cf8f63" providerId="LiveId" clId="{724D8102-347E-4BCB-8E39-76491DC9C424}" dt="2023-08-13T08:47:18.890" v="107" actId="478"/>
          <ac:spMkLst>
            <pc:docMk/>
            <pc:sldMk cId="2701020150" sldId="331"/>
            <ac:spMk id="11" creationId="{E66E8FB9-CD6D-4EFE-9958-A4BC7EA6C637}"/>
          </ac:spMkLst>
        </pc:spChg>
        <pc:spChg chg="add del mod">
          <ac:chgData name="蒋 骐泽" userId="a169ac0a55cf8f63" providerId="LiveId" clId="{724D8102-347E-4BCB-8E39-76491DC9C424}" dt="2023-08-13T08:47:15.875" v="106" actId="478"/>
          <ac:spMkLst>
            <pc:docMk/>
            <pc:sldMk cId="2701020150" sldId="331"/>
            <ac:spMk id="12" creationId="{5A6D8F99-5E26-4995-BA17-8B1697D21CD7}"/>
          </ac:spMkLst>
        </pc:spChg>
        <pc:spChg chg="mod">
          <ac:chgData name="蒋 骐泽" userId="a169ac0a55cf8f63" providerId="LiveId" clId="{724D8102-347E-4BCB-8E39-76491DC9C424}" dt="2023-08-13T08:43:05.547" v="97" actId="20577"/>
          <ac:spMkLst>
            <pc:docMk/>
            <pc:sldMk cId="2701020150" sldId="331"/>
            <ac:spMk id="13" creationId="{00000000-0000-0000-0000-000000000000}"/>
          </ac:spMkLst>
        </pc:spChg>
        <pc:spChg chg="mod">
          <ac:chgData name="蒋 骐泽" userId="a169ac0a55cf8f63" providerId="LiveId" clId="{724D8102-347E-4BCB-8E39-76491DC9C424}" dt="2023-08-13T08:43:08.968" v="98"/>
          <ac:spMkLst>
            <pc:docMk/>
            <pc:sldMk cId="2701020150" sldId="331"/>
            <ac:spMk id="14" creationId="{00000000-0000-0000-0000-000000000000}"/>
          </ac:spMkLst>
        </pc:spChg>
        <pc:spChg chg="mod">
          <ac:chgData name="蒋 骐泽" userId="a169ac0a55cf8f63" providerId="LiveId" clId="{724D8102-347E-4BCB-8E39-76491DC9C424}" dt="2023-08-13T08:45:15.358" v="103" actId="27636"/>
          <ac:spMkLst>
            <pc:docMk/>
            <pc:sldMk cId="2701020150" sldId="331"/>
            <ac:spMk id="16" creationId="{00000000-0000-0000-0000-000000000000}"/>
          </ac:spMkLst>
        </pc:spChg>
        <pc:graphicFrameChg chg="add del mod">
          <ac:chgData name="蒋 骐泽" userId="a169ac0a55cf8f63" providerId="LiveId" clId="{724D8102-347E-4BCB-8E39-76491DC9C424}" dt="2023-08-13T08:48:26.145" v="115" actId="478"/>
          <ac:graphicFrameMkLst>
            <pc:docMk/>
            <pc:sldMk cId="2701020150" sldId="331"/>
            <ac:graphicFrameMk id="2" creationId="{1B4C941E-A029-461C-A2E9-EF0DBDC9FFC8}"/>
          </ac:graphicFrameMkLst>
        </pc:graphicFrameChg>
        <pc:graphicFrameChg chg="add mod modGraphic">
          <ac:chgData name="蒋 骐泽" userId="a169ac0a55cf8f63" providerId="LiveId" clId="{724D8102-347E-4BCB-8E39-76491DC9C424}" dt="2023-08-13T09:02:16.602" v="146" actId="1036"/>
          <ac:graphicFrameMkLst>
            <pc:docMk/>
            <pc:sldMk cId="2701020150" sldId="331"/>
            <ac:graphicFrameMk id="7" creationId="{363202E0-AEB0-4B2C-97D5-379F3F3C866B}"/>
          </ac:graphicFrameMkLst>
        </pc:graphicFrameChg>
        <pc:picChg chg="add del mod">
          <ac:chgData name="蒋 骐泽" userId="a169ac0a55cf8f63" providerId="LiveId" clId="{724D8102-347E-4BCB-8E39-76491DC9C424}" dt="2023-08-13T08:48:27.962" v="116" actId="478"/>
          <ac:picMkLst>
            <pc:docMk/>
            <pc:sldMk cId="2701020150" sldId="331"/>
            <ac:picMk id="10" creationId="{F2E9675A-AA61-42A7-8797-B20B20F60D0E}"/>
          </ac:picMkLst>
        </pc:picChg>
        <pc:picChg chg="add del mod">
          <ac:chgData name="蒋 骐泽" userId="a169ac0a55cf8f63" providerId="LiveId" clId="{724D8102-347E-4BCB-8E39-76491DC9C424}" dt="2023-08-13T08:48:18.764" v="112" actId="478"/>
          <ac:picMkLst>
            <pc:docMk/>
            <pc:sldMk cId="2701020150" sldId="331"/>
            <ac:picMk id="17" creationId="{5DD9E263-543B-4562-BF4D-E7F6B0CF6E89}"/>
          </ac:picMkLst>
        </pc:picChg>
      </pc:sldChg>
      <pc:sldChg chg="addSp delSp mod">
        <pc:chgData name="蒋 骐泽" userId="a169ac0a55cf8f63" providerId="LiveId" clId="{724D8102-347E-4BCB-8E39-76491DC9C424}" dt="2023-08-13T07:54:45.200" v="3" actId="22"/>
        <pc:sldMkLst>
          <pc:docMk/>
          <pc:sldMk cId="1639340678" sldId="405"/>
        </pc:sldMkLst>
        <pc:spChg chg="add del">
          <ac:chgData name="蒋 骐泽" userId="a169ac0a55cf8f63" providerId="LiveId" clId="{724D8102-347E-4BCB-8E39-76491DC9C424}" dt="2023-08-13T07:54:43.236" v="1" actId="22"/>
          <ac:spMkLst>
            <pc:docMk/>
            <pc:sldMk cId="1639340678" sldId="405"/>
            <ac:spMk id="7" creationId="{3BD2A9CF-0EDB-4BFA-950C-A26BAB824027}"/>
          </ac:spMkLst>
        </pc:spChg>
        <pc:spChg chg="add del">
          <ac:chgData name="蒋 骐泽" userId="a169ac0a55cf8f63" providerId="LiveId" clId="{724D8102-347E-4BCB-8E39-76491DC9C424}" dt="2023-08-13T07:54:45.200" v="3" actId="22"/>
          <ac:spMkLst>
            <pc:docMk/>
            <pc:sldMk cId="1639340678" sldId="405"/>
            <ac:spMk id="9" creationId="{4785C57E-128D-434D-8413-77B36F80F6FB}"/>
          </ac:spMkLst>
        </pc:spChg>
      </pc:sldChg>
      <pc:sldChg chg="addSp delSp modSp add mod">
        <pc:chgData name="蒋 骐泽" userId="a169ac0a55cf8f63" providerId="LiveId" clId="{724D8102-347E-4BCB-8E39-76491DC9C424}" dt="2023-08-13T08:16:12.153" v="60" actId="22"/>
        <pc:sldMkLst>
          <pc:docMk/>
          <pc:sldMk cId="2196313679" sldId="444"/>
        </pc:sldMkLst>
        <pc:spChg chg="mod">
          <ac:chgData name="蒋 骐泽" userId="a169ac0a55cf8f63" providerId="LiveId" clId="{724D8102-347E-4BCB-8E39-76491DC9C424}" dt="2023-08-13T07:55:14.855" v="12"/>
          <ac:spMkLst>
            <pc:docMk/>
            <pc:sldMk cId="2196313679" sldId="444"/>
            <ac:spMk id="2" creationId="{00000000-0000-0000-0000-000000000000}"/>
          </ac:spMkLst>
        </pc:spChg>
        <pc:spChg chg="mod">
          <ac:chgData name="蒋 骐泽" userId="a169ac0a55cf8f63" providerId="LiveId" clId="{724D8102-347E-4BCB-8E39-76491DC9C424}" dt="2023-08-13T07:55:09.191" v="11"/>
          <ac:spMkLst>
            <pc:docMk/>
            <pc:sldMk cId="2196313679" sldId="444"/>
            <ac:spMk id="3" creationId="{00000000-0000-0000-0000-000000000000}"/>
          </ac:spMkLst>
        </pc:spChg>
        <pc:spChg chg="mod">
          <ac:chgData name="蒋 骐泽" userId="a169ac0a55cf8f63" providerId="LiveId" clId="{724D8102-347E-4BCB-8E39-76491DC9C424}" dt="2023-08-13T08:15:42.688" v="58" actId="113"/>
          <ac:spMkLst>
            <pc:docMk/>
            <pc:sldMk cId="2196313679" sldId="444"/>
            <ac:spMk id="5" creationId="{00000000-0000-0000-0000-000000000000}"/>
          </ac:spMkLst>
        </pc:spChg>
        <pc:spChg chg="add del">
          <ac:chgData name="蒋 骐泽" userId="a169ac0a55cf8f63" providerId="LiveId" clId="{724D8102-347E-4BCB-8E39-76491DC9C424}" dt="2023-08-13T08:16:12.153" v="60" actId="22"/>
          <ac:spMkLst>
            <pc:docMk/>
            <pc:sldMk cId="2196313679" sldId="444"/>
            <ac:spMk id="7" creationId="{F8CD59E7-356A-4490-BBB7-618F20F1E973}"/>
          </ac:spMkLst>
        </pc:spChg>
      </pc:sldChg>
      <pc:sldChg chg="modSp add mod">
        <pc:chgData name="蒋 骐泽" userId="a169ac0a55cf8f63" providerId="LiveId" clId="{724D8102-347E-4BCB-8E39-76491DC9C424}" dt="2023-08-13T08:40:41.916" v="91"/>
        <pc:sldMkLst>
          <pc:docMk/>
          <pc:sldMk cId="1976749607" sldId="445"/>
        </pc:sldMkLst>
        <pc:spChg chg="mod">
          <ac:chgData name="蒋 骐泽" userId="a169ac0a55cf8f63" providerId="LiveId" clId="{724D8102-347E-4BCB-8E39-76491DC9C424}" dt="2023-08-13T08:17:28.414" v="75"/>
          <ac:spMkLst>
            <pc:docMk/>
            <pc:sldMk cId="1976749607" sldId="445"/>
            <ac:spMk id="2" creationId="{00000000-0000-0000-0000-000000000000}"/>
          </ac:spMkLst>
        </pc:spChg>
        <pc:spChg chg="mod">
          <ac:chgData name="蒋 骐泽" userId="a169ac0a55cf8f63" providerId="LiveId" clId="{724D8102-347E-4BCB-8E39-76491DC9C424}" dt="2023-08-13T08:40:41.916" v="91"/>
          <ac:spMkLst>
            <pc:docMk/>
            <pc:sldMk cId="1976749607" sldId="445"/>
            <ac:spMk id="3" creationId="{00000000-0000-0000-0000-000000000000}"/>
          </ac:spMkLst>
        </pc:spChg>
        <pc:spChg chg="mod">
          <ac:chgData name="蒋 骐泽" userId="a169ac0a55cf8f63" providerId="LiveId" clId="{724D8102-347E-4BCB-8E39-76491DC9C424}" dt="2023-08-13T08:40:29.940" v="90" actId="113"/>
          <ac:spMkLst>
            <pc:docMk/>
            <pc:sldMk cId="1976749607" sldId="445"/>
            <ac:spMk id="5" creationId="{00000000-0000-0000-0000-000000000000}"/>
          </ac:spMkLst>
        </pc:spChg>
      </pc:sldChg>
    </pc:docChg>
  </pc:docChgLst>
  <pc:docChgLst>
    <pc:chgData name="蒋 骐泽" userId="a169ac0a55cf8f63" providerId="LiveId" clId="{0D4AA9E9-BE1C-45F8-B400-32E7B610073F}"/>
    <pc:docChg chg="addSld modSld">
      <pc:chgData name="蒋 骐泽" userId="a169ac0a55cf8f63" providerId="LiveId" clId="{0D4AA9E9-BE1C-45F8-B400-32E7B610073F}" dt="2023-08-13T08:41:32.032" v="0"/>
      <pc:docMkLst>
        <pc:docMk/>
      </pc:docMkLst>
      <pc:sldChg chg="add setBg">
        <pc:chgData name="蒋 骐泽" userId="a169ac0a55cf8f63" providerId="LiveId" clId="{0D4AA9E9-BE1C-45F8-B400-32E7B610073F}" dt="2023-08-13T08:41:32.032" v="0"/>
        <pc:sldMkLst>
          <pc:docMk/>
          <pc:sldMk cId="0" sldId="270"/>
        </pc:sldMkLst>
      </pc:sldChg>
      <pc:sldChg chg="add">
        <pc:chgData name="蒋 骐泽" userId="a169ac0a55cf8f63" providerId="LiveId" clId="{0D4AA9E9-BE1C-45F8-B400-32E7B610073F}" dt="2023-08-13T08:41:32.032" v="0"/>
        <pc:sldMkLst>
          <pc:docMk/>
          <pc:sldMk cId="2701020150" sldId="3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58B59-80DA-43AD-A978-576F4EFD470F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FB771-1B9E-43BC-A8C9-6CC297451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11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章节页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9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02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475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71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291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46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07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926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732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12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06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28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928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850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725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713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439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979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667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结语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39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01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6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67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557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50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1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564948"/>
            <a:ext cx="10515600" cy="5189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6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单击此处编辑一级标题样式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30" y="6483551"/>
            <a:ext cx="1612940" cy="23991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33915" y="84221"/>
            <a:ext cx="531773" cy="420912"/>
            <a:chOff x="218722" y="105704"/>
            <a:chExt cx="573744" cy="454133"/>
          </a:xfrm>
        </p:grpSpPr>
        <p:grpSp>
          <p:nvGrpSpPr>
            <p:cNvPr id="11" name="组合 10"/>
            <p:cNvGrpSpPr/>
            <p:nvPr/>
          </p:nvGrpSpPr>
          <p:grpSpPr>
            <a:xfrm>
              <a:off x="218722" y="105704"/>
              <a:ext cx="490325" cy="454133"/>
              <a:chOff x="6175344" y="342254"/>
              <a:chExt cx="7803037" cy="7227071"/>
            </a:xfrm>
          </p:grpSpPr>
          <p:sp>
            <p:nvSpPr>
              <p:cNvPr id="13" name="六边形 12"/>
              <p:cNvSpPr/>
              <p:nvPr/>
            </p:nvSpPr>
            <p:spPr>
              <a:xfrm rot="5400000">
                <a:off x="5847446" y="670152"/>
                <a:ext cx="7227071" cy="6571275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87000">
                    <a:srgbClr val="00ABA5"/>
                  </a:gs>
                  <a:gs pos="57000">
                    <a:srgbClr val="007684"/>
                  </a:gs>
                </a:gsLst>
                <a:lin ang="9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 rot="19714174">
                <a:off x="8249707" y="3214634"/>
                <a:ext cx="5728674" cy="3087560"/>
              </a:xfrm>
              <a:prstGeom prst="parallelogram">
                <a:avLst>
                  <a:gd name="adj" fmla="val 61032"/>
                </a:avLst>
              </a:prstGeom>
              <a:solidFill>
                <a:srgbClr val="00AB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平行四边形 11"/>
            <p:cNvSpPr/>
            <p:nvPr/>
          </p:nvSpPr>
          <p:spPr>
            <a:xfrm rot="19714174">
              <a:off x="432489" y="310360"/>
              <a:ext cx="359977" cy="194015"/>
            </a:xfrm>
            <a:prstGeom prst="parallelogram">
              <a:avLst>
                <a:gd name="adj" fmla="val 610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84225" y="271204"/>
            <a:ext cx="4864359" cy="3274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单击此处编辑小节名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6798353" y="200366"/>
            <a:ext cx="5157787" cy="323806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12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数据结构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1" hasCustomPrompt="1"/>
          </p:nvPr>
        </p:nvSpPr>
        <p:spPr>
          <a:xfrm>
            <a:off x="584225" y="1276350"/>
            <a:ext cx="11055325" cy="50577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单击此处编辑正文</a:t>
            </a:r>
          </a:p>
        </p:txBody>
      </p:sp>
    </p:spTree>
    <p:extLst>
      <p:ext uri="{BB962C8B-B14F-4D97-AF65-F5344CB8AC3E}">
        <p14:creationId xmlns:p14="http://schemas.microsoft.com/office/powerpoint/2010/main" val="118876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（深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6"/>
          <p:cNvSpPr/>
          <p:nvPr/>
        </p:nvSpPr>
        <p:spPr>
          <a:xfrm>
            <a:off x="0" y="0"/>
            <a:ext cx="12192000" cy="6857999"/>
          </a:xfrm>
          <a:prstGeom prst="roundRect">
            <a:avLst>
              <a:gd name="adj" fmla="val 0"/>
            </a:avLst>
          </a:prstGeom>
          <a:gradFill>
            <a:gsLst>
              <a:gs pos="22000">
                <a:srgbClr val="016773"/>
              </a:gs>
              <a:gs pos="100000">
                <a:srgbClr val="00ABA5"/>
              </a:gs>
            </a:gsLst>
            <a:lin ang="3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564948"/>
            <a:ext cx="10515600" cy="5189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单击此处编辑一级标题样式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7DC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7DC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33915" y="84221"/>
            <a:ext cx="531773" cy="420912"/>
            <a:chOff x="218722" y="105704"/>
            <a:chExt cx="573744" cy="454133"/>
          </a:xfrm>
        </p:grpSpPr>
        <p:grpSp>
          <p:nvGrpSpPr>
            <p:cNvPr id="11" name="组合 10"/>
            <p:cNvGrpSpPr/>
            <p:nvPr/>
          </p:nvGrpSpPr>
          <p:grpSpPr>
            <a:xfrm>
              <a:off x="218722" y="105704"/>
              <a:ext cx="490325" cy="454133"/>
              <a:chOff x="6175344" y="342254"/>
              <a:chExt cx="7803037" cy="7227071"/>
            </a:xfrm>
          </p:grpSpPr>
          <p:sp>
            <p:nvSpPr>
              <p:cNvPr id="13" name="六边形 12"/>
              <p:cNvSpPr/>
              <p:nvPr/>
            </p:nvSpPr>
            <p:spPr>
              <a:xfrm rot="5400000">
                <a:off x="5847446" y="670152"/>
                <a:ext cx="7227071" cy="6571275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87000">
                    <a:srgbClr val="00ABA5"/>
                  </a:gs>
                  <a:gs pos="10000">
                    <a:srgbClr val="007684"/>
                  </a:gs>
                </a:gsLst>
                <a:lin ang="9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 rot="19714174">
                <a:off x="8249707" y="3214634"/>
                <a:ext cx="5728674" cy="3087560"/>
              </a:xfrm>
              <a:prstGeom prst="parallelogram">
                <a:avLst>
                  <a:gd name="adj" fmla="val 61032"/>
                </a:avLst>
              </a:prstGeom>
              <a:solidFill>
                <a:srgbClr val="7DC2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平行四边形 11"/>
            <p:cNvSpPr/>
            <p:nvPr/>
          </p:nvSpPr>
          <p:spPr>
            <a:xfrm rot="19714174">
              <a:off x="432489" y="310360"/>
              <a:ext cx="359977" cy="194015"/>
            </a:xfrm>
            <a:prstGeom prst="parallelogram">
              <a:avLst>
                <a:gd name="adj" fmla="val 61032"/>
              </a:avLst>
            </a:prstGeom>
            <a:solidFill>
              <a:srgbClr val="C1E2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84250" y="271204"/>
            <a:ext cx="4864359" cy="3274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C1E2E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单击此处编辑小节名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6798353" y="200366"/>
            <a:ext cx="5157787" cy="323806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1200" b="0">
                <a:solidFill>
                  <a:srgbClr val="C1E2E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数据结构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1" hasCustomPrompt="1"/>
          </p:nvPr>
        </p:nvSpPr>
        <p:spPr>
          <a:xfrm>
            <a:off x="584225" y="1276350"/>
            <a:ext cx="11055325" cy="50577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单击此处编辑正文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09" y="6483552"/>
            <a:ext cx="1647783" cy="24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40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30" y="6483551"/>
            <a:ext cx="1612940" cy="239914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58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54004" y="255456"/>
            <a:ext cx="321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spc="12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zh-CN" altLang="zh-CN" sz="1200" spc="12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3915" y="84221"/>
            <a:ext cx="531773" cy="420912"/>
            <a:chOff x="218722" y="105704"/>
            <a:chExt cx="573744" cy="454133"/>
          </a:xfrm>
        </p:grpSpPr>
        <p:grpSp>
          <p:nvGrpSpPr>
            <p:cNvPr id="3" name="组合 2"/>
            <p:cNvGrpSpPr/>
            <p:nvPr/>
          </p:nvGrpSpPr>
          <p:grpSpPr>
            <a:xfrm>
              <a:off x="218722" y="105704"/>
              <a:ext cx="490325" cy="454133"/>
              <a:chOff x="6175344" y="342254"/>
              <a:chExt cx="7803037" cy="7227071"/>
            </a:xfrm>
          </p:grpSpPr>
          <p:sp>
            <p:nvSpPr>
              <p:cNvPr id="4" name="六边形 3"/>
              <p:cNvSpPr/>
              <p:nvPr/>
            </p:nvSpPr>
            <p:spPr>
              <a:xfrm rot="5400000">
                <a:off x="5847446" y="670152"/>
                <a:ext cx="7227071" cy="6571275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87000">
                    <a:srgbClr val="00ABA5"/>
                  </a:gs>
                  <a:gs pos="57000">
                    <a:srgbClr val="007684"/>
                  </a:gs>
                </a:gsLst>
                <a:lin ang="9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/>
              <p:cNvSpPr/>
              <p:nvPr/>
            </p:nvSpPr>
            <p:spPr>
              <a:xfrm rot="19714174">
                <a:off x="8249707" y="3214634"/>
                <a:ext cx="5728674" cy="3087560"/>
              </a:xfrm>
              <a:prstGeom prst="parallelogram">
                <a:avLst>
                  <a:gd name="adj" fmla="val 61032"/>
                </a:avLst>
              </a:prstGeom>
              <a:solidFill>
                <a:srgbClr val="00AB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平行四边形 7"/>
            <p:cNvSpPr/>
            <p:nvPr/>
          </p:nvSpPr>
          <p:spPr>
            <a:xfrm rot="19714174">
              <a:off x="432489" y="310360"/>
              <a:ext cx="359977" cy="194015"/>
            </a:xfrm>
            <a:prstGeom prst="parallelogram">
              <a:avLst>
                <a:gd name="adj" fmla="val 610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572335" y="230736"/>
            <a:ext cx="632468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30" y="6483551"/>
            <a:ext cx="1612940" cy="239914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76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7A67D-FF34-429D-9C22-DECA66A26656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8D0B8-3BB8-41A4-96A7-A87634DED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72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1.png"/><Relationship Id="rId4" Type="http://schemas.openxmlformats.org/officeDocument/2006/relationships/image" Target="../media/image59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0.png"/><Relationship Id="rId4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2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片 1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6" t="32053" r="20333"/>
          <a:stretch>
            <a:fillRect/>
          </a:stretch>
        </p:blipFill>
        <p:spPr>
          <a:xfrm>
            <a:off x="-38911" y="-77822"/>
            <a:ext cx="7247108" cy="3570513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6" r="67172"/>
          <a:stretch>
            <a:fillRect/>
          </a:stretch>
        </p:blipFill>
        <p:spPr>
          <a:xfrm>
            <a:off x="8244776" y="-48638"/>
            <a:ext cx="4002347" cy="237752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0001700" y="2854959"/>
            <a:ext cx="2268815" cy="2101347"/>
            <a:chOff x="6175344" y="342254"/>
            <a:chExt cx="7803037" cy="7227071"/>
          </a:xfrm>
        </p:grpSpPr>
        <p:sp>
          <p:nvSpPr>
            <p:cNvPr id="19" name="六边形 18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3825" y="4346576"/>
            <a:ext cx="2963878" cy="2745105"/>
            <a:chOff x="6175344" y="342254"/>
            <a:chExt cx="7803037" cy="7227071"/>
          </a:xfrm>
        </p:grpSpPr>
        <p:sp>
          <p:nvSpPr>
            <p:cNvPr id="15" name="六边形 1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5439411" y="3439840"/>
            <a:ext cx="13131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排序</a:t>
            </a:r>
          </a:p>
        </p:txBody>
      </p:sp>
      <p:sp>
        <p:nvSpPr>
          <p:cNvPr id="8" name="矩形 7"/>
          <p:cNvSpPr/>
          <p:nvPr/>
        </p:nvSpPr>
        <p:spPr>
          <a:xfrm>
            <a:off x="5118810" y="2445722"/>
            <a:ext cx="19543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024554" y="3265946"/>
            <a:ext cx="6116350" cy="0"/>
          </a:xfrm>
          <a:prstGeom prst="line">
            <a:avLst/>
          </a:prstGeom>
          <a:ln w="22225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221671" y="2179434"/>
            <a:ext cx="7748658" cy="2397279"/>
            <a:chOff x="2221671" y="2179434"/>
            <a:chExt cx="7748658" cy="2397279"/>
          </a:xfrm>
        </p:grpSpPr>
        <p:sp>
          <p:nvSpPr>
            <p:cNvPr id="6" name="标题 9801"/>
            <p:cNvSpPr txBox="1"/>
            <p:nvPr/>
          </p:nvSpPr>
          <p:spPr>
            <a:xfrm rot="16200000">
              <a:off x="8719085" y="3325468"/>
              <a:ext cx="2397277" cy="105210"/>
            </a:xfrm>
            <a:prstGeom prst="parallelogram">
              <a:avLst>
                <a:gd name="adj" fmla="val 98875"/>
              </a:avLst>
            </a:prstGeom>
            <a:gradFill flip="none" rotWithShape="1">
              <a:gsLst>
                <a:gs pos="100000">
                  <a:srgbClr val="016773"/>
                </a:gs>
                <a:gs pos="0">
                  <a:srgbClr val="00ABA5"/>
                </a:gs>
              </a:gsLst>
              <a:lin ang="6000000" scaled="0"/>
              <a:tileRect/>
            </a:gradFill>
            <a:ln w="15875" cap="rnd">
              <a:solidFill>
                <a:schemeClr val="bg1">
                  <a:alpha val="57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0" name="标题 9801"/>
            <p:cNvSpPr txBox="1"/>
            <p:nvPr/>
          </p:nvSpPr>
          <p:spPr>
            <a:xfrm flipH="1">
              <a:off x="2221671" y="4468236"/>
              <a:ext cx="7748657" cy="108477"/>
            </a:xfrm>
            <a:prstGeom prst="parallelogram">
              <a:avLst>
                <a:gd name="adj" fmla="val 102209"/>
              </a:avLst>
            </a:prstGeom>
            <a:gradFill>
              <a:gsLst>
                <a:gs pos="55000">
                  <a:srgbClr val="016773"/>
                </a:gs>
                <a:gs pos="0">
                  <a:srgbClr val="00ABA5"/>
                </a:gs>
                <a:gs pos="100000">
                  <a:srgbClr val="00ABA5"/>
                </a:gs>
              </a:gsLst>
              <a:lin ang="6000000" scaled="0"/>
            </a:gradFill>
            <a:ln w="15875" cap="rnd">
              <a:solidFill>
                <a:schemeClr val="bg1">
                  <a:alpha val="57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2221671" y="2179434"/>
              <a:ext cx="7642800" cy="0"/>
            </a:xfrm>
            <a:prstGeom prst="line">
              <a:avLst/>
            </a:prstGeom>
            <a:ln w="15875" cap="rnd"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1076871" y="3324234"/>
              <a:ext cx="2289600" cy="0"/>
            </a:xfrm>
            <a:prstGeom prst="line">
              <a:avLst/>
            </a:prstGeom>
            <a:ln w="15875" cap="rnd"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2222317" y="4468236"/>
              <a:ext cx="7642800" cy="0"/>
            </a:xfrm>
            <a:prstGeom prst="line">
              <a:avLst/>
            </a:prstGeom>
            <a:ln w="15875" cap="rnd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5400000" flipH="1">
              <a:off x="8719671" y="3324234"/>
              <a:ext cx="2289600" cy="0"/>
            </a:xfrm>
            <a:prstGeom prst="line">
              <a:avLst/>
            </a:prstGeom>
            <a:ln w="15875" cap="rnd"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8933514" y="5200219"/>
            <a:ext cx="1549536" cy="1435160"/>
            <a:chOff x="6175344" y="342254"/>
            <a:chExt cx="7803037" cy="7227071"/>
          </a:xfrm>
        </p:grpSpPr>
        <p:sp>
          <p:nvSpPr>
            <p:cNvPr id="22" name="六边形 21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-875295" y="-875664"/>
            <a:ext cx="2974038" cy="2745105"/>
            <a:chOff x="6175344" y="342254"/>
            <a:chExt cx="7829785" cy="7227071"/>
          </a:xfrm>
        </p:grpSpPr>
        <p:sp>
          <p:nvSpPr>
            <p:cNvPr id="25" name="六边形 2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59840" y="635784"/>
            <a:ext cx="823697" cy="760292"/>
            <a:chOff x="6175344" y="342254"/>
            <a:chExt cx="7829785" cy="7227071"/>
          </a:xfrm>
        </p:grpSpPr>
        <p:sp>
          <p:nvSpPr>
            <p:cNvPr id="28" name="六边形 27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1EF47B7-ACB2-48A4-B6FF-CD0A170062B0}"/>
              </a:ext>
            </a:extLst>
          </p:cNvPr>
          <p:cNvSpPr txBox="1"/>
          <p:nvPr/>
        </p:nvSpPr>
        <p:spPr>
          <a:xfrm>
            <a:off x="4034782" y="4861769"/>
            <a:ext cx="4122438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孙未未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50B8CC5-78DC-4EBA-8877-DC819C7FB976}"/>
              </a:ext>
            </a:extLst>
          </p:cNvPr>
          <p:cNvSpPr txBox="1"/>
          <p:nvPr/>
        </p:nvSpPr>
        <p:spPr>
          <a:xfrm>
            <a:off x="3016738" y="5305446"/>
            <a:ext cx="615852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复旦大学</a:t>
            </a:r>
            <a:endParaRPr lang="en-US" altLang="zh-CN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直接插入排序性能分析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10.2.1 </a:t>
            </a:r>
            <a:r>
              <a:rPr lang="zh-CN" altLang="en-US" dirty="0"/>
              <a:t>直接插入排序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时间复杂度：</a:t>
                </a:r>
                <a:endParaRPr lang="en-US" altLang="zh-CN" sz="2400" b="1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最佳情况（有序）：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r>
                  <a:rPr lang="zh-CN" altLang="en-US" sz="2400" dirty="0"/>
                  <a:t>比较，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/>
                  <a:t> 次移动</a:t>
                </a:r>
                <a:r>
                  <a:rPr lang="en-US" altLang="zh-CN" sz="2400" dirty="0"/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最坏情况（逆序）：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插入第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CN" altLang="en-US" sz="2400" dirty="0"/>
                  <a:t>个元素时，每次都需要比较前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400" dirty="0"/>
                  <a:t> 个元素才能找到插入位置。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r>
                  <a:rPr lang="zh-CN" altLang="en-US" sz="2400" dirty="0"/>
                  <a:t>比较，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+2)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r>
                  <a:rPr lang="zh-CN" altLang="en-US" sz="2400" dirty="0"/>
                  <a:t>移动</a:t>
                </a:r>
                <a:r>
                  <a:rPr lang="en-US" altLang="zh-CN" sz="2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平均情况：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zh-CN" sz="2400" dirty="0"/>
                  <a:t>比较次数和记录移动次数约为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次比较，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次移动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zh-CN" altLang="en-US" dirty="0"/>
              </a:p>
              <a:p>
                <a:pPr>
                  <a:lnSpc>
                    <a:spcPct val="120000"/>
                  </a:lnSpc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5344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10.9  </a:t>
            </a:r>
            <a:r>
              <a:rPr lang="zh-CN" altLang="en-US" dirty="0"/>
              <a:t>拓展延伸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10.9  </a:t>
            </a:r>
            <a:r>
              <a:rPr lang="zh-CN" altLang="en-US" dirty="0"/>
              <a:t>拓展延伸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前面几节介绍了经典排序算法的原理和特点。本节从库函数实现的角度，介绍两个拓展算法：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</a:rPr>
              <a:t>内省排序</a:t>
            </a:r>
            <a:r>
              <a:rPr lang="zh-CN" altLang="en-US" sz="2400" dirty="0"/>
              <a:t>：</a:t>
            </a:r>
            <a:r>
              <a:rPr lang="en-US" altLang="zh-CN" sz="2400" dirty="0"/>
              <a:t>C++</a:t>
            </a:r>
            <a:r>
              <a:rPr lang="zh-CN" altLang="en-US" sz="2400" dirty="0"/>
              <a:t>语言中最常用的排序函数实现时采用的排序算法，它是快速排序的一种拓展，是以快速排序为主干，混合堆排序和插入排序的一种混合排序算法；</a:t>
            </a:r>
            <a:endParaRPr lang="en-US" altLang="zh-CN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</a:rPr>
              <a:t>蒂姆排序</a:t>
            </a:r>
            <a:r>
              <a:rPr lang="zh-CN" altLang="en-US" sz="2400" dirty="0"/>
              <a:t>：</a:t>
            </a:r>
            <a:r>
              <a:rPr lang="en-US" altLang="zh-CN" sz="2400" dirty="0"/>
              <a:t>Java</a:t>
            </a:r>
            <a:r>
              <a:rPr lang="zh-CN" altLang="en-US" sz="2400" dirty="0"/>
              <a:t>和</a:t>
            </a:r>
            <a:r>
              <a:rPr lang="en-US" altLang="zh-CN" sz="2400" dirty="0"/>
              <a:t>Python</a:t>
            </a:r>
            <a:r>
              <a:rPr lang="zh-CN" altLang="en-US" sz="2400" dirty="0"/>
              <a:t>语言中最常用的排序函数实现时采用的排序算法，它是归并排序的一种拓展，主要思想是对序列中的有序（顺序或逆序）子序列进行利用以提高效率，同时混合了插入排序作为优化。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96313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10.9.1 </a:t>
            </a:r>
            <a:r>
              <a:rPr lang="zh-CN" altLang="en-US" dirty="0"/>
              <a:t>内省排序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10.9.1 </a:t>
            </a:r>
            <a:r>
              <a:rPr lang="zh-CN" altLang="en-US" dirty="0"/>
              <a:t>内省排序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5">
                <a:extLst>
                  <a:ext uri="{FF2B5EF4-FFF2-40B4-BE49-F238E27FC236}">
                    <a16:creationId xmlns:a16="http://schemas.microsoft.com/office/drawing/2014/main" id="{AA1AFF64-6DAC-47B7-A914-B0D737BC340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76350"/>
                <a:ext cx="11055325" cy="505777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在所有基于比较的排序中，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快速排序</a:t>
                </a:r>
                <a:r>
                  <a:rPr lang="zh-CN" altLang="en-US" sz="2400" dirty="0"/>
                  <a:t>是平均运行速度最快的排序方法。然而，快速排序有其劣势，在某些情况下其表现不如其他排序算法。最坏时间复杂度会退化至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，这在一些情况下是不可接受的。例如在网络服务中，攻击者可以构造特殊的序列，使服务器需要花费普通序列更多的时间用于排序，从而使攻击者容易对服务器进行拒绝服务（</a:t>
                </a:r>
                <a:r>
                  <a:rPr lang="en-US" altLang="zh-CN" sz="2400" dirty="0"/>
                  <a:t>DoS</a:t>
                </a:r>
                <a:r>
                  <a:rPr lang="zh-CN" altLang="en-US" sz="2400" dirty="0"/>
                  <a:t>）攻击。为了提升排序算法的效率和稳定性，在快速排序的基础上，</a:t>
                </a:r>
                <a:r>
                  <a:rPr lang="en-US" altLang="zh-CN" sz="2400" dirty="0"/>
                  <a:t>David Musser</a:t>
                </a:r>
                <a:r>
                  <a:rPr lang="zh-CN" altLang="en-US" sz="2400" dirty="0"/>
                  <a:t>在</a:t>
                </a:r>
                <a:r>
                  <a:rPr lang="en-US" altLang="zh-CN" sz="2400" dirty="0"/>
                  <a:t>1997</a:t>
                </a:r>
                <a:r>
                  <a:rPr lang="zh-CN" altLang="en-US" sz="2400" dirty="0"/>
                  <a:t>年提出了内省排序算法。</a:t>
                </a:r>
                <a:endParaRPr lang="en-US" altLang="zh-CN" sz="2400" dirty="0"/>
              </a:p>
              <a:p>
                <a:r>
                  <a:rPr lang="zh-CN" altLang="en-US" sz="2400" dirty="0"/>
                  <a:t>内省排序算法是一种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混合排序算法</a:t>
                </a:r>
                <a:r>
                  <a:rPr lang="zh-CN" altLang="en-US" sz="2400" dirty="0"/>
                  <a:t>，按照如下步骤避免快速排序退化，提升快速排序的效率：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算法算法会首先尝试使用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快速排序</a:t>
                </a:r>
                <a:r>
                  <a:rPr lang="zh-CN" altLang="en-US" sz="2400" dirty="0"/>
                  <a:t>对序列进行排序。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当递归层数超过预先设定的深度阈值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后转为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堆排序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如果剩余元素个数少于阈值</a:t>
                </a:r>
                <a:r>
                  <a:rPr lang="en-US" altLang="zh-CN" sz="2400" dirty="0" err="1"/>
                  <a:t>kThrLen</a:t>
                </a:r>
                <a:r>
                  <a:rPr lang="zh-CN" altLang="en-US" sz="2400" dirty="0"/>
                  <a:t>，则会采用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插入排序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r>
                  <a:rPr lang="zh-CN" altLang="en-US" sz="2400" dirty="0"/>
                  <a:t>在目前的主流实现中，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1.5</m:t>
                    </m:r>
                    <m:func>
                      <m:func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~2</m:t>
                    </m:r>
                    <m:func>
                      <m:func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 err="1"/>
                  <a:t>kThrLen</a:t>
                </a:r>
                <a:r>
                  <a:rPr lang="zh-CN" altLang="en-US" sz="2400" dirty="0"/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6~32</m:t>
                    </m:r>
                  </m:oMath>
                </a14:m>
                <a:r>
                  <a:rPr lang="zh-CN" altLang="en-US" sz="2400" dirty="0"/>
                  <a:t>之间。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内容占位符 5">
                <a:extLst>
                  <a:ext uri="{FF2B5EF4-FFF2-40B4-BE49-F238E27FC236}">
                    <a16:creationId xmlns:a16="http://schemas.microsoft.com/office/drawing/2014/main" id="{AA1AFF64-6DAC-47B7-A914-B0D737BC34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76350"/>
                <a:ext cx="11055325" cy="5057775"/>
              </a:xfrm>
              <a:blipFill>
                <a:blip r:embed="rId2"/>
                <a:stretch>
                  <a:fillRect l="-883" t="-1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7749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内省排序的伪代码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10.9.1 </a:t>
            </a:r>
            <a:r>
              <a:rPr lang="zh-CN" altLang="en-US" dirty="0"/>
              <a:t>内省排序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C338E3-D9D8-4EF0-8F44-E8C538E46E4E}"/>
                  </a:ext>
                </a:extLst>
              </p:cNvPr>
              <p:cNvSpPr txBox="1"/>
              <p:nvPr/>
            </p:nvSpPr>
            <p:spPr>
              <a:xfrm>
                <a:off x="424543" y="1000593"/>
                <a:ext cx="9823862" cy="1471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7000" algn="just">
                  <a:lnSpc>
                    <a:spcPct val="150000"/>
                  </a:lnSpc>
                </a:pP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算法</a:t>
                </a:r>
                <a:r>
                  <a:rPr lang="en-US" altLang="zh-CN" sz="2000" b="1" kern="100" dirty="0"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10-21</a:t>
                </a: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：</a:t>
                </a:r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索引排序</a:t>
                </a:r>
                <a:r>
                  <a:rPr lang="zh-CN" altLang="zh-CN" sz="2000" i="1" kern="100" dirty="0"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Intro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Sort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, 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𝑙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𝑟</m:t>
                        </m:r>
                      </m:e>
                    </m:d>
                  </m:oMath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127000" algn="just">
                  <a:lnSpc>
                    <a:spcPct val="150000"/>
                  </a:lnSpc>
                </a:pP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输入：</a:t>
                </a:r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序列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𝑎</m:t>
                    </m:r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，左端点下标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𝑙</m:t>
                    </m:r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，右端点下标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𝑟</m:t>
                    </m:r>
                  </m:oMath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127000" algn="just">
                  <a:lnSpc>
                    <a:spcPct val="150000"/>
                  </a:lnSpc>
                </a:pP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输出：</a:t>
                </a:r>
                <a:r>
                  <a:rPr lang="zh-CN" altLang="en-US" sz="20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元素顺序，使元素按照非递减顺序排列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C338E3-D9D8-4EF0-8F44-E8C538E46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000593"/>
                <a:ext cx="9823862" cy="1471428"/>
              </a:xfrm>
              <a:prstGeom prst="rect">
                <a:avLst/>
              </a:prstGeom>
              <a:blipFill>
                <a:blip r:embed="rId2"/>
                <a:stretch>
                  <a:fillRect b="-2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2114B11-E97F-42BE-BD35-BD9EDBBE4D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43" y="2405956"/>
              <a:ext cx="5274310" cy="4180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71887">
                      <a:extLst>
                        <a:ext uri="{9D8B030D-6E8A-4147-A177-3AD203B41FA5}">
                          <a16:colId xmlns:a16="http://schemas.microsoft.com/office/drawing/2014/main" val="2677220343"/>
                        </a:ext>
                      </a:extLst>
                    </a:gridCol>
                    <a:gridCol w="4802423">
                      <a:extLst>
                        <a:ext uri="{9D8B030D-6E8A-4147-A177-3AD203B41FA5}">
                          <a16:colId xmlns:a16="http://schemas.microsoft.com/office/drawing/2014/main" val="11215627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m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en-US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2000" b="0" kern="100" dirty="0" err="1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kThrLen</a:t>
                          </a:r>
                          <a:r>
                            <a:rPr lang="en-US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//</a:t>
                          </a:r>
                          <a:r>
                            <a:rPr lang="zh-CN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设定短子序列的阈值</a:t>
                          </a:r>
                          <a:endParaRPr lang="zh-CN" sz="2000" b="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88562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i="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𝐢𝐟</m:t>
                              </m:r>
                              <m:r>
                                <a:rPr lang="en-US" altLang="zh-CN" sz="2000" b="0" i="1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altLang="zh-CN" sz="2000" b="0" i="1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𝑟</m:t>
                              </m:r>
                              <m:r>
                                <a:rPr lang="en-US" altLang="zh-CN" sz="2000" b="0" i="1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2000" b="0" i="1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𝑙</m:t>
                              </m:r>
                              <m:r>
                                <a:rPr lang="en-US" altLang="zh-CN" sz="2000" b="0" i="1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&lt;</m:t>
                              </m:r>
                              <m:r>
                                <a:rPr lang="en-US" altLang="zh-CN" sz="2000" b="0" i="1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𝑚</m:t>
                              </m:r>
                              <m:r>
                                <a:rPr lang="en-US" altLang="zh-CN" sz="2000" b="0" i="1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altLang="zh-CN" sz="2000" b="1" i="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altLang="zh-CN" sz="20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9958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InsertSort</m:t>
                              </m:r>
                              <m:d>
                                <m:dPr>
                                  <m:ctrlPr>
                                    <a:rPr lang="zh-CN" sz="20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534695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0" kern="100" dirty="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𝐞𝐥𝐬𝐞</m:t>
                              </m:r>
                              <m:r>
                                <a:rPr lang="en-US" sz="2000" i="1" kern="100" dirty="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0" kern="100" dirty="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2000" i="1" kern="100" dirty="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kern="100" dirty="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i="1" kern="100" dirty="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  <m:r>
                                <a:rPr lang="en-US" sz="2000" b="1" i="0" kern="100" dirty="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altLang="zh-CN" sz="20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61948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HeapSort</m:t>
                              </m:r>
                              <m:d>
                                <m:dPr>
                                  <m:ctrlPr>
                                    <a:rPr lang="zh-CN" sz="20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05761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7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0" kern="100" dirty="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𝐞𝐥𝐬𝐞</m:t>
                              </m:r>
                            </m:oMath>
                          </a14:m>
                          <a:r>
                            <a:rPr lang="en-US" altLang="zh-CN" sz="2000" b="1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b="1" kern="100" dirty="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Partition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54700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8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IntroSort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5969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9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10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IntroSort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0" kern="100" dirty="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altLang="zh-CN" sz="2000" b="1" i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</a:t>
                          </a:r>
                          <a:endParaRPr lang="zh-CN" sz="2000" b="1" i="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39807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2114B11-E97F-42BE-BD35-BD9EDBBE4D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7345473"/>
                  </p:ext>
                </p:extLst>
              </p:nvPr>
            </p:nvGraphicFramePr>
            <p:xfrm>
              <a:off x="1524043" y="2405956"/>
              <a:ext cx="5274310" cy="4180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71887">
                      <a:extLst>
                        <a:ext uri="{9D8B030D-6E8A-4147-A177-3AD203B41FA5}">
                          <a16:colId xmlns:a16="http://schemas.microsoft.com/office/drawing/2014/main" val="2677220343"/>
                        </a:ext>
                      </a:extLst>
                    </a:gridCol>
                    <a:gridCol w="4802423">
                      <a:extLst>
                        <a:ext uri="{9D8B030D-6E8A-4147-A177-3AD203B41FA5}">
                          <a16:colId xmlns:a16="http://schemas.microsoft.com/office/drawing/2014/main" val="112156278"/>
                        </a:ext>
                      </a:extLst>
                    </a:gridCol>
                  </a:tblGrid>
                  <a:tr h="408305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59" b="-962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856267"/>
                      </a:ext>
                    </a:extLst>
                  </a:tr>
                  <a:tr h="408305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59" t="-100000" b="-862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5995836"/>
                      </a:ext>
                    </a:extLst>
                  </a:tr>
                  <a:tr h="408305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59" t="-200000" b="-762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5346954"/>
                      </a:ext>
                    </a:extLst>
                  </a:tr>
                  <a:tr h="408305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59" t="-300000" b="-662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6194888"/>
                      </a:ext>
                    </a:extLst>
                  </a:tr>
                  <a:tr h="408305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59" t="-400000" b="-562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576121"/>
                      </a:ext>
                    </a:extLst>
                  </a:tr>
                  <a:tr h="865505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7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59" t="-234266" b="-1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5470079"/>
                      </a:ext>
                    </a:extLst>
                  </a:tr>
                  <a:tr h="408305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8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59" t="-713433" b="-249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969335"/>
                      </a:ext>
                    </a:extLst>
                  </a:tr>
                  <a:tr h="865505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9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10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59" t="-383803" b="-17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98079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05250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10.9.2</a:t>
            </a:r>
            <a:r>
              <a:rPr lang="zh-CN" altLang="en-US" dirty="0"/>
              <a:t>  蒂姆排序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10.9.2</a:t>
            </a:r>
            <a:r>
              <a:rPr lang="zh-CN" altLang="en-US" dirty="0"/>
              <a:t> 蒂姆排序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B65C46B-408F-2A6D-8831-37A57BB3E7C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4225" y="1349560"/>
            <a:ext cx="11055325" cy="5057775"/>
          </a:xfrm>
          <a:ln>
            <a:noFill/>
            <a:prstDash val="dash"/>
          </a:ln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蒂姆排序</a:t>
            </a:r>
            <a:r>
              <a:rPr lang="zh-CN" altLang="en-US" sz="28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蒂姆排序是一种混合、稳定的自适应排序算法，其结合了归并排序和插入排序的思想，旨在对真实情况下的数据有更好的排序效率</a:t>
            </a:r>
            <a:r>
              <a:rPr lang="zh-CN" altLang="en-US" sz="28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8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蒂姆排序由</a:t>
            </a:r>
            <a:r>
              <a:rPr lang="zh-CN" altLang="en-US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Tim Peters</a:t>
            </a:r>
            <a:r>
              <a:rPr lang="zh-CN" altLang="en-US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en-US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2002</a:t>
            </a:r>
            <a:r>
              <a:rPr lang="zh-CN" altLang="en-US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年提出，并自</a:t>
            </a:r>
            <a:r>
              <a:rPr lang="zh-CN" altLang="en-US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Python2.3</a:t>
            </a:r>
            <a:r>
              <a:rPr lang="zh-CN" altLang="en-US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版本以来，一直作为其标准排序算法，并且在</a:t>
            </a:r>
            <a:r>
              <a:rPr lang="zh-CN" altLang="en-US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Java SE 7</a:t>
            </a:r>
            <a:r>
              <a:rPr lang="zh-CN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Swift</a:t>
            </a:r>
            <a:r>
              <a:rPr lang="zh-CN" altLang="en-US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Rust</a:t>
            </a:r>
            <a:r>
              <a:rPr lang="zh-CN" altLang="en-US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等语言中，使用它对非原始类型的数组进行排序。蒂姆排序的基本思想是：先找到输入数据中的有序连续子序列（</a:t>
            </a:r>
            <a:r>
              <a:rPr lang="en-US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lang="zh-CN" altLang="zh-CN" sz="2800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），然后通过某种方式归并这些子序列，以得到有序的数组。</a:t>
            </a:r>
          </a:p>
          <a:p>
            <a:pPr>
              <a:lnSpc>
                <a:spcPct val="110000"/>
              </a:lnSpc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5824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蒂姆排序算法步骤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10.9.2</a:t>
            </a:r>
            <a:r>
              <a:rPr lang="zh-CN" altLang="en-US" dirty="0"/>
              <a:t> 蒂姆排序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8B65C46B-408F-2A6D-8831-37A57BB3E7C6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349560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Autofit/>
              </a:bodyPr>
              <a:lstStyle/>
              <a:p>
                <a:pPr marL="514350" indent="-514350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根据输入数</a:t>
                </a:r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组长度确定最小有序子序列长度</a:t>
                </a:r>
                <a:r>
                  <a:rPr lang="zh-CN" altLang="en-US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kern="100" dirty="0" err="1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minRun</a:t>
                </a:r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800" kern="1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划分成长度不小于</a:t>
                </a:r>
                <a:r>
                  <a:rPr lang="zh-CN" altLang="en-US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kern="100" dirty="0" err="1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minRun</a:t>
                </a:r>
                <a:r>
                  <a:rPr lang="zh-CN" altLang="en-US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的非递减或严格递减的连续子序列，即</a:t>
                </a:r>
                <a:r>
                  <a:rPr lang="zh-CN" altLang="en-US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run</a:t>
                </a:r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不足 </a:t>
                </a:r>
                <a:r>
                  <a:rPr lang="en-US" altLang="zh-CN" sz="2800" kern="100" dirty="0" err="1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minRun</a:t>
                </a:r>
                <a:r>
                  <a:rPr lang="zh-CN" altLang="en-US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的使用插入排序补足。</a:t>
                </a:r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如果得到的</a:t>
                </a:r>
                <a:r>
                  <a:rPr lang="zh-CN" altLang="en-US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run</a:t>
                </a:r>
                <a:r>
                  <a:rPr lang="zh-CN" altLang="en-US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为严格递减的子序列，则将其进行翻转反序（即首尾两两交换）。</a:t>
                </a:r>
                <a:endParaRPr lang="en-US" altLang="zh-CN" sz="2800" kern="10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zh-CN" altLang="en-US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对 </a:t>
                </a:r>
                <a:r>
                  <a:rPr lang="en-US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run</a:t>
                </a:r>
                <a:r>
                  <a:rPr lang="zh-CN" altLang="en-US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进行合并。用栈来依次存储 </a:t>
                </a:r>
                <a:r>
                  <a:rPr lang="en-US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run</a:t>
                </a:r>
                <a:r>
                  <a:rPr lang="zh-CN" altLang="en-US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，要求栈中任意三个连续的 </a:t>
                </a:r>
                <a:r>
                  <a:rPr lang="en-US" altLang="zh-CN" sz="2800" kern="100" dirty="0">
                    <a:solidFill>
                      <a:srgbClr val="0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run</a:t>
                </a:r>
                <a:r>
                  <a:rPr lang="zh-CN" altLang="en-US" sz="2800" kern="1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zh-CN" altLang="en-US" sz="2800" b="0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sz="2800" b="0" i="0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zh-CN" altLang="en-US" sz="2800" i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的长度满足限制</a:t>
                </a: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1200150" lvl="1" indent="-742950">
                  <a:lnSpc>
                    <a:spcPct val="110000"/>
                  </a:lnSpc>
                  <a:buFont typeface="+mj-ea"/>
                  <a:buAutoNum type="circleNumDbPlain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+2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1200150" lvl="1" indent="-742950">
                  <a:lnSpc>
                    <a:spcPct val="110000"/>
                  </a:lnSpc>
                  <a:buFont typeface="+mj-ea"/>
                  <a:buAutoNum type="circleNumDbPlain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&gt;|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|</m:t>
                    </m:r>
                  </m:oMath>
                </a14:m>
                <a:endParaRPr lang="en-US" altLang="zh-CN" sz="24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indent="-742950">
                  <a:lnSpc>
                    <a:spcPct val="110000"/>
                  </a:lnSpc>
                  <a:buFont typeface="+mj-ea"/>
                  <a:buAutoNum type="arabicPeriod"/>
                </a:pPr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从上到下依次归并所有的 </a:t>
                </a: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run</a:t>
                </a:r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8B65C46B-408F-2A6D-8831-37A57BB3E7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349560"/>
                <a:ext cx="11055325" cy="5057775"/>
              </a:xfrm>
              <a:blipFill>
                <a:blip r:embed="rId3"/>
                <a:stretch>
                  <a:fillRect l="-1378" t="-2005" r="-1148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948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蒂姆排序执行过程示例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10.9.2</a:t>
            </a:r>
            <a:r>
              <a:rPr lang="zh-CN" altLang="en-US" dirty="0"/>
              <a:t> 蒂姆排序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CB2E59-4A8D-9A0B-D904-08A17E64F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61" y="1377650"/>
            <a:ext cx="4468422" cy="15770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537AD5-30FF-2E7E-58F4-45D32C361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758" y="1377650"/>
            <a:ext cx="4340381" cy="15783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A2266E-1171-AF8D-0BCB-5A4EC6F59D81}"/>
              </a:ext>
            </a:extLst>
          </p:cNvPr>
          <p:cNvSpPr txBox="1"/>
          <p:nvPr/>
        </p:nvSpPr>
        <p:spPr>
          <a:xfrm>
            <a:off x="2501817" y="322894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初始数组和初始栈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1EFF6C-92A0-0448-E00C-7D80BD9F82AE}"/>
              </a:ext>
            </a:extLst>
          </p:cNvPr>
          <p:cNvSpPr txBox="1"/>
          <p:nvPr/>
        </p:nvSpPr>
        <p:spPr>
          <a:xfrm>
            <a:off x="7144193" y="3228945"/>
            <a:ext cx="2983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插入排序生成第一个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147CFA-13CF-130A-0490-0E7C0C557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431" y="3903260"/>
            <a:ext cx="4756704" cy="15770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B2F125-9ECC-5891-53E9-4054C737E25B}"/>
              </a:ext>
            </a:extLst>
          </p:cNvPr>
          <p:cNvSpPr txBox="1"/>
          <p:nvPr/>
        </p:nvSpPr>
        <p:spPr>
          <a:xfrm>
            <a:off x="2650094" y="5574039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=(1, 9, 10)</a:t>
            </a:r>
            <a:endParaRPr kumimoji="1" lang="zh-CN" altLang="en-US" sz="20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75F4E6-EDCC-37EC-0FC2-6081761AA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061" y="3902030"/>
            <a:ext cx="4213078" cy="15770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AC8760-E15B-C28C-BF13-74B9FA4935A8}"/>
              </a:ext>
            </a:extLst>
          </p:cNvPr>
          <p:cNvSpPr txBox="1"/>
          <p:nvPr/>
        </p:nvSpPr>
        <p:spPr>
          <a:xfrm>
            <a:off x="7144192" y="5574039"/>
            <a:ext cx="2970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插入排序生成第二个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7581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蒂姆排序执行过程示例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10.9.2</a:t>
            </a:r>
            <a:r>
              <a:rPr lang="zh-CN" altLang="en-US" dirty="0"/>
              <a:t> 蒂姆排序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A2266E-1171-AF8D-0BCB-5A4EC6F59D81}"/>
              </a:ext>
            </a:extLst>
          </p:cNvPr>
          <p:cNvSpPr txBox="1"/>
          <p:nvPr/>
        </p:nvSpPr>
        <p:spPr>
          <a:xfrm>
            <a:off x="2028188" y="3236563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原地翻转得到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=(2, </a:t>
            </a:r>
            <a:r>
              <a:rPr lang="en-US" altLang="zh-CN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8)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1EFF6C-92A0-0448-E00C-7D80BD9F82AE}"/>
              </a:ext>
            </a:extLst>
          </p:cNvPr>
          <p:cNvSpPr txBox="1"/>
          <p:nvPr/>
        </p:nvSpPr>
        <p:spPr>
          <a:xfrm>
            <a:off x="7144193" y="3228945"/>
            <a:ext cx="2983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插入排序生成第三个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B2F125-9ECC-5891-53E9-4054C737E25B}"/>
              </a:ext>
            </a:extLst>
          </p:cNvPr>
          <p:cNvSpPr txBox="1"/>
          <p:nvPr/>
        </p:nvSpPr>
        <p:spPr>
          <a:xfrm>
            <a:off x="2650094" y="5574039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=(4, 5, 6)</a:t>
            </a:r>
            <a:endParaRPr kumimoji="1" lang="zh-CN" altLang="en-US" sz="20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AC8760-E15B-C28C-BF13-74B9FA4935A8}"/>
              </a:ext>
            </a:extLst>
          </p:cNvPr>
          <p:cNvSpPr txBox="1"/>
          <p:nvPr/>
        </p:nvSpPr>
        <p:spPr>
          <a:xfrm>
            <a:off x="7529714" y="5574039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归并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0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3E7F9D-B7B9-3E9C-9EAF-443A387D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96" y="1489317"/>
            <a:ext cx="4756704" cy="16025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506C92-6B4D-1046-B0F9-7C3CC6955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408" y="1399911"/>
            <a:ext cx="4213078" cy="15770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DAA258-B0B1-18A3-6399-F9AC4ECD7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296" y="3971513"/>
            <a:ext cx="4833425" cy="16025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6557070-1AF9-9D6D-5FEA-93C88D464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408" y="3955642"/>
            <a:ext cx="4756698" cy="157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88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蒂姆排序执行过程示例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10.9.2</a:t>
            </a:r>
            <a:r>
              <a:rPr lang="zh-CN" altLang="en-US" dirty="0"/>
              <a:t> 蒂姆排序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A2266E-1171-AF8D-0BCB-5A4EC6F59D81}"/>
              </a:ext>
            </a:extLst>
          </p:cNvPr>
          <p:cNvSpPr txBox="1"/>
          <p:nvPr/>
        </p:nvSpPr>
        <p:spPr>
          <a:xfrm>
            <a:off x="2438497" y="3228945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归并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20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1EFF6C-92A0-0448-E00C-7D80BD9F82AE}"/>
              </a:ext>
            </a:extLst>
          </p:cNvPr>
          <p:cNvSpPr txBox="1"/>
          <p:nvPr/>
        </p:nvSpPr>
        <p:spPr>
          <a:xfrm>
            <a:off x="7295675" y="323500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=(11, 12, 13, 14)</a:t>
            </a:r>
            <a:endParaRPr kumimoji="1" lang="zh-CN" altLang="en-US" sz="20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B2F125-9ECC-5891-53E9-4054C737E25B}"/>
              </a:ext>
            </a:extLst>
          </p:cNvPr>
          <p:cNvSpPr txBox="1"/>
          <p:nvPr/>
        </p:nvSpPr>
        <p:spPr>
          <a:xfrm>
            <a:off x="3148685" y="5574039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kumimoji="1" lang="en-US" altLang="zh-CN" sz="20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=(7)</a:t>
            </a:r>
            <a:endParaRPr kumimoji="1" lang="zh-CN" altLang="en-US" sz="20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AC8760-E15B-C28C-BF13-74B9FA4935A8}"/>
              </a:ext>
            </a:extLst>
          </p:cNvPr>
          <p:cNvSpPr txBox="1"/>
          <p:nvPr/>
        </p:nvSpPr>
        <p:spPr>
          <a:xfrm>
            <a:off x="7016928" y="5574039"/>
            <a:ext cx="3752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由栈顶到栈底依次归并每个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endParaRPr kumimoji="1" lang="zh-CN" altLang="en-US" sz="2000" baseline="-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8B17E2-2EF2-6E5C-D91D-B9AF70BC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31" y="1492055"/>
            <a:ext cx="4756701" cy="15770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BF33DF-216B-A022-EDF5-24F6BB4B2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684" y="1503392"/>
            <a:ext cx="4833422" cy="1602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F3B648-F3A3-2EA0-51C1-A9841E242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061" y="3955642"/>
            <a:ext cx="4608048" cy="15770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A50E5C-DEA3-3ACE-147A-67892F999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068" y="3947945"/>
            <a:ext cx="4834670" cy="15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125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蒂姆排序伪代码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10.9.2</a:t>
            </a:r>
            <a:r>
              <a:rPr lang="zh-CN" altLang="en-US" dirty="0"/>
              <a:t> 蒂姆排序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52497A22-C9EB-305A-BC13-B255A135B3F7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68337" y="1124682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zh-CN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算法</a:t>
                </a:r>
                <a:r>
                  <a:rPr lang="zh-CN" altLang="en-US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10-22</a:t>
                </a:r>
                <a:r>
                  <a:rPr lang="zh-CN" altLang="en-US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zh-CN" dirty="0"/>
                  <a:t>蒂姆排序</a:t>
                </a:r>
                <a:r>
                  <a:rPr lang="zh-CN" altLang="zh-CN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TimSort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r>
                  <a:rPr lang="zh-CN" altLang="zh-CN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zh-CN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输入：</a:t>
                </a:r>
                <a:r>
                  <a:rPr lang="zh-CN" altLang="zh-CN" dirty="0"/>
                  <a:t>序列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dirty="0"/>
                  <a:t>，左端点下标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zh-CN" dirty="0"/>
                  <a:t>，右端点下标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b="1" kern="1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zh-CN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输出：</a:t>
                </a:r>
                <a:r>
                  <a:rPr lang="zh-CN" altLang="zh-CN" dirty="0"/>
                  <a:t>调整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zh-CN" altLang="zh-CN" dirty="0"/>
                  <a:t>元素顺序，使元素按照非递减顺序排列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52497A22-C9EB-305A-BC13-B255A135B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68337" y="1124682"/>
                <a:ext cx="11055325" cy="5057775"/>
              </a:xfrm>
              <a:blipFill>
                <a:blip r:embed="rId3"/>
                <a:stretch>
                  <a:fillRect l="-573" t="-501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BAEA7741-4AD2-C790-E96B-1DAC0EC2B01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7547" y="2668113"/>
              <a:ext cx="6439660" cy="351511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09666">
                      <a:extLst>
                        <a:ext uri="{9D8B030D-6E8A-4147-A177-3AD203B41FA5}">
                          <a16:colId xmlns:a16="http://schemas.microsoft.com/office/drawing/2014/main" val="3471348345"/>
                        </a:ext>
                      </a:extLst>
                    </a:gridCol>
                    <a:gridCol w="5929994">
                      <a:extLst>
                        <a:ext uri="{9D8B030D-6E8A-4147-A177-3AD203B41FA5}">
                          <a16:colId xmlns:a16="http://schemas.microsoft.com/office/drawing/2014/main" val="28142095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𝑟𝑢</m:t>
                                  </m:r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…</m:t>
                                  </m:r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𝑟𝑢</m:t>
                                  </m:r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zh-CN" sz="1400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待排序数组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zh-CN" sz="1400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的连续子序列分解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67491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ambria Math" panose="02040503050406030204" pitchFamily="18" charset="0"/>
                            </a:rPr>
                            <a:t>InitStack(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𝑆</m:t>
                              </m:r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//</a:t>
                          </a:r>
                          <a:r>
                            <a:rPr lang="zh-CN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</a:rPr>
                            <a:t>将栈内</a:t>
                          </a: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run</a:t>
                          </a:r>
                          <a:r>
                            <a:rPr lang="zh-CN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</a:rPr>
                            <a:t>按栈顶到栈底的顺序从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</a:rPr>
                            <a:t>开始编号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53397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𝐟𝐨𝐫</m:t>
                              </m:r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←</m:t>
                              </m:r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1 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𝐭𝐨</m:t>
                              </m:r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𝑘</m:t>
                              </m:r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400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      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725303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</m:oMath>
                          </a14:m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楷体_GB2312"/>
                            </a:rPr>
                            <a:t>Push(</a:t>
                          </a:r>
                          <a:r>
                            <a:rPr lang="en-US" sz="1400" i="1" kern="100">
                              <a:effectLst/>
                              <a:latin typeface="Times New Roman" panose="02020603050405020304" pitchFamily="18" charset="0"/>
                              <a:ea typeface="楷体_GB2312"/>
                            </a:rPr>
                            <a:t>S, run</a:t>
                          </a:r>
                          <a:r>
                            <a:rPr lang="en-US" sz="1400" i="1" kern="100" baseline="-25000">
                              <a:effectLst/>
                              <a:latin typeface="Times New Roman" panose="02020603050405020304" pitchFamily="18" charset="0"/>
                              <a:ea typeface="楷体_GB2312"/>
                            </a:rPr>
                            <a:t>i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楷体_GB2312"/>
                            </a:rPr>
                            <a:t>) //</a:t>
                          </a:r>
                          <a:r>
                            <a:rPr lang="zh-CN" sz="1400" kern="0">
                              <a:solidFill>
                                <a:srgbClr val="333333"/>
                              </a:solidFill>
                              <a:effectLst/>
                              <a:latin typeface="Times New Roman" panose="02020603050405020304" pitchFamily="18" charset="0"/>
                              <a:ea typeface="楷体" panose="02010609060101010101" pitchFamily="49" charset="-122"/>
                            </a:rPr>
                            <a:t>将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𝑟𝑢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0">
                              <a:solidFill>
                                <a:srgbClr val="333333"/>
                              </a:solidFill>
                              <a:effectLst/>
                              <a:latin typeface="Times New Roman" panose="02020603050405020304" pitchFamily="18" charset="0"/>
                              <a:ea typeface="楷体" panose="02010609060101010101" pitchFamily="49" charset="-122"/>
                            </a:rPr>
                            <a:t>加入栈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𝑆</m:t>
                              </m:r>
                            </m:oMath>
                          </a14:m>
                          <a:r>
                            <a:rPr lang="zh-CN" sz="1400" kern="0">
                              <a:solidFill>
                                <a:srgbClr val="333333"/>
                              </a:solidFill>
                              <a:effectLst/>
                              <a:latin typeface="Times New Roman" panose="02020603050405020304" pitchFamily="18" charset="0"/>
                              <a:ea typeface="楷体" panose="02010609060101010101" pitchFamily="49" charset="-122"/>
                            </a:rPr>
                            <a:t>顶部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1653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𝐰𝐡𝐢𝐥𝐞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𝐭𝐫𝐮𝐞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400" b="1" kern="0" dirty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_GB2312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37099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𝐢𝐟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≥</m:t>
                              </m:r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3 </m:t>
                              </m:r>
                              <m:r>
                                <a:rPr lang="zh-CN" sz="1400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且</m:t>
                              </m:r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&gt;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1400" b="1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en-US" sz="1400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//</a:t>
                          </a:r>
                          <a:r>
                            <a:rPr lang="zh-CN" sz="1400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不满足限制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06489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|   </m:t>
                              </m:r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Merge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0">
                              <a:solidFill>
                                <a:srgbClr val="333333"/>
                              </a:solidFill>
                              <a:effectLst/>
                              <a:latin typeface="DengXian" panose="02010600030101010101" pitchFamily="2" charset="-122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3311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𝐞𝐥𝐬𝐞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𝐢𝐟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≥</m:t>
                              </m:r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2 </m:t>
                              </m:r>
                              <m:r>
                                <a:rPr lang="zh-CN" sz="1400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且</m:t>
                              </m:r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≥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1400" b="1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en-US" sz="1400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//</a:t>
                          </a:r>
                          <a:r>
                            <a:rPr lang="zh-CN" sz="1400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不满足限制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22317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|   </m:t>
                              </m:r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Merge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0">
                              <a:solidFill>
                                <a:srgbClr val="333333"/>
                              </a:solidFill>
                              <a:effectLst/>
                              <a:latin typeface="DengXian" panose="02010600030101010101" pitchFamily="2" charset="-122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546893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𝐞𝐥𝐬𝐞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𝐢𝐟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≥</m:t>
                              </m:r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3 </m:t>
                              </m:r>
                              <m:r>
                                <a:rPr lang="zh-CN" sz="1400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且</m:t>
                              </m:r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≥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1400" b="1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en-US" sz="1400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//</a:t>
                          </a:r>
                          <a:r>
                            <a:rPr lang="zh-CN" sz="1400" ker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不满足限制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00947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|   </m:t>
                              </m:r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Merge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0">
                              <a:solidFill>
                                <a:srgbClr val="333333"/>
                              </a:solidFill>
                              <a:effectLst/>
                              <a:latin typeface="DengXian" panose="02010600030101010101" pitchFamily="2" charset="-122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9178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𝐞𝐥𝐬𝐞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𝐢𝐟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≥</m:t>
                              </m:r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4 </m:t>
                              </m:r>
                              <m:r>
                                <a:rPr lang="zh-CN" sz="1400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且</m:t>
                              </m:r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≥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Courier New" panose="02070309020205020404" pitchFamily="49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1400" b="1" kern="0" dirty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en-US" sz="1400" kern="0" dirty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//</a:t>
                          </a:r>
                          <a:r>
                            <a:rPr lang="zh-CN" sz="1400" kern="0" dirty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不满足限制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58114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BAEA7741-4AD2-C790-E96B-1DAC0EC2B0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8617143"/>
                  </p:ext>
                </p:extLst>
              </p:nvPr>
            </p:nvGraphicFramePr>
            <p:xfrm>
              <a:off x="677547" y="2668113"/>
              <a:ext cx="6439660" cy="351434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09666">
                      <a:extLst>
                        <a:ext uri="{9D8B030D-6E8A-4147-A177-3AD203B41FA5}">
                          <a16:colId xmlns:a16="http://schemas.microsoft.com/office/drawing/2014/main" val="3471348345"/>
                        </a:ext>
                      </a:extLst>
                    </a:gridCol>
                    <a:gridCol w="5929994">
                      <a:extLst>
                        <a:ext uri="{9D8B030D-6E8A-4147-A177-3AD203B41FA5}">
                          <a16:colId xmlns:a16="http://schemas.microsoft.com/office/drawing/2014/main" val="2814209521"/>
                        </a:ext>
                      </a:extLst>
                    </a:gridCol>
                  </a:tblGrid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4348" b="-11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6749165"/>
                      </a:ext>
                    </a:extLst>
                  </a:tr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104348" b="-10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339745"/>
                      </a:ext>
                    </a:extLst>
                  </a:tr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204348" b="-9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7253033"/>
                      </a:ext>
                    </a:extLst>
                  </a:tr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304348" b="-8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1653492"/>
                      </a:ext>
                    </a:extLst>
                  </a:tr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404348" b="-7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709979"/>
                      </a:ext>
                    </a:extLst>
                  </a:tr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483333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648925"/>
                      </a:ext>
                    </a:extLst>
                  </a:tr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608696" b="-5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331105"/>
                      </a:ext>
                    </a:extLst>
                  </a:tr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708696" b="-4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231748"/>
                      </a:ext>
                    </a:extLst>
                  </a:tr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808696" b="-3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689343"/>
                      </a:ext>
                    </a:extLst>
                  </a:tr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908696" b="-2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094709"/>
                      </a:ext>
                    </a:extLst>
                  </a:tr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1008696" b="-1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9178428"/>
                      </a:ext>
                    </a:extLst>
                  </a:tr>
                  <a:tr h="29286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8547" t="-1108696" b="-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58114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15F85BFC-73FB-FE5E-44A0-DA43FC5F42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5999" y="2738472"/>
              <a:ext cx="6177604" cy="35545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61621">
                      <a:extLst>
                        <a:ext uri="{9D8B030D-6E8A-4147-A177-3AD203B41FA5}">
                          <a16:colId xmlns:a16="http://schemas.microsoft.com/office/drawing/2014/main" val="2220666814"/>
                        </a:ext>
                      </a:extLst>
                    </a:gridCol>
                    <a:gridCol w="5315983">
                      <a:extLst>
                        <a:ext uri="{9D8B030D-6E8A-4147-A177-3AD203B41FA5}">
                          <a16:colId xmlns:a16="http://schemas.microsoft.com/office/drawing/2014/main" val="3841445159"/>
                        </a:ext>
                      </a:extLst>
                    </a:gridCol>
                  </a:tblGrid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|   </m:t>
                              </m:r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Merge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0">
                              <a:solidFill>
                                <a:srgbClr val="333333"/>
                              </a:solidFill>
                              <a:effectLst/>
                              <a:latin typeface="DengXian" panose="02010600030101010101" pitchFamily="2" charset="-122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1948914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</m:t>
                              </m:r>
                            </m:oMath>
                          </a14:m>
                          <a:r>
                            <a:rPr lang="en-US" sz="1400" b="1" kern="0" dirty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else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93831495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|  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𝐛𝐫𝐞𝐚𝐤</m:t>
                              </m:r>
                            </m:oMath>
                          </a14:m>
                          <a:r>
                            <a:rPr lang="en-US" sz="1400" kern="0" dirty="0">
                              <a:solidFill>
                                <a:srgbClr val="333333"/>
                              </a:solidFill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0422715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b="1" kern="0" dirty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6537750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17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4486694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8790914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𝐰𝐡𝐢𝐥𝐞</m:t>
                              </m:r>
                              <m:r>
                                <a:rPr lang="en-US" sz="1400" b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&gt;1</m:t>
                              </m:r>
                              <m:r>
                                <a:rPr lang="en-US" sz="1400" b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400" b="1" kern="0" dirty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楷体_GB2312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42496909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Merge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Courier New" panose="02070309020205020404" pitchFamily="49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Courier New" panose="02070309020205020404" pitchFamily="49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0" dirty="0">
                              <a:solidFill>
                                <a:srgbClr val="333333"/>
                              </a:solidFill>
                              <a:effectLst/>
                              <a:latin typeface="DengXian" panose="02010600030101010101" pitchFamily="2" charset="-122"/>
                              <a:ea typeface="楷体" panose="02010609060101010101" pitchFamily="49" charset="-122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4313053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21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5260314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22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𝐟𝐨𝐫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𝑖</m:t>
                              </m:r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𝑙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𝐭𝐨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𝑟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400" b="1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4553266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23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1,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𝑖</m:t>
                                  </m:r>
                                  <m:r>
                                    <a:rPr lang="zh-CN" alt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−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𝑙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+1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93505480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24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b="1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1616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15F85BFC-73FB-FE5E-44A0-DA43FC5F42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4049803"/>
                  </p:ext>
                </p:extLst>
              </p:nvPr>
            </p:nvGraphicFramePr>
            <p:xfrm>
              <a:off x="6095999" y="2738472"/>
              <a:ext cx="6177604" cy="35545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61621">
                      <a:extLst>
                        <a:ext uri="{9D8B030D-6E8A-4147-A177-3AD203B41FA5}">
                          <a16:colId xmlns:a16="http://schemas.microsoft.com/office/drawing/2014/main" val="2220666814"/>
                        </a:ext>
                      </a:extLst>
                    </a:gridCol>
                    <a:gridCol w="5315983">
                      <a:extLst>
                        <a:ext uri="{9D8B030D-6E8A-4147-A177-3AD203B41FA5}">
                          <a16:colId xmlns:a16="http://schemas.microsoft.com/office/drawing/2014/main" val="3841445159"/>
                        </a:ext>
                      </a:extLst>
                    </a:gridCol>
                  </a:tblGrid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17391" b="-11304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1948914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112500" b="-9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831495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221739" b="-9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422715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308333" b="-7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6537750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17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426087" b="-7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4486694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504167" b="-5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8790914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630435" b="-51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2496909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730435" b="-41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4313053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21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79583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260314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22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934783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4553266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23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991667" b="-10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3505480"/>
                      </a:ext>
                    </a:extLst>
                  </a:tr>
                  <a:tr h="2962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24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99" marR="54099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5952" t="-1139130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616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00663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蒂姆排序性能分析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10.9.2</a:t>
            </a:r>
            <a:r>
              <a:rPr lang="zh-CN" altLang="en-US" dirty="0"/>
              <a:t> 蒂姆排序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4">
                <a:extLst>
                  <a:ext uri="{FF2B5EF4-FFF2-40B4-BE49-F238E27FC236}">
                    <a16:creationId xmlns:a16="http://schemas.microsoft.com/office/drawing/2014/main" id="{C05352D3-88FE-2016-2987-7A3756A55FDD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349560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时间复杂度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将数组分解成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run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可以在线性时间内完成。上述伪代码的主循环中最多需要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次比较，其中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e>
                      <m:sub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为栈的最大高度，且满足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e>
                      <m:sub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func>
                      <m:func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。最后的归并使用了启发式的从小长度到大长度的归并，时间复杂度为</a:t>
                </a:r>
                <a14:m>
                  <m:oMath xmlns:m="http://schemas.openxmlformats.org/officeDocument/2006/math">
                    <m:r>
                      <a:rPr lang="zh-CN" altLang="en-US" sz="2800" b="0" i="0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，故总体的时间复杂度为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zh-CN" sz="2800" dirty="0">
                    <a:effectLst/>
                  </a:rPr>
                  <a:t> </a:t>
                </a:r>
                <a:r>
                  <a:rPr lang="zh-CN" altLang="en-US" sz="2800" dirty="0">
                    <a:effectLst/>
                  </a:rPr>
                  <a:t>。</a:t>
                </a:r>
                <a:endParaRPr lang="en-US" altLang="zh-CN" sz="2800" dirty="0">
                  <a:effectLst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空间复杂度</a:t>
                </a:r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：算法的空间复杂度为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内容占位符 4">
                <a:extLst>
                  <a:ext uri="{FF2B5EF4-FFF2-40B4-BE49-F238E27FC236}">
                    <a16:creationId xmlns:a16="http://schemas.microsoft.com/office/drawing/2014/main" id="{C05352D3-88FE-2016-2987-7A3756A55F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349560"/>
                <a:ext cx="11055325" cy="5057775"/>
              </a:xfrm>
              <a:blipFill>
                <a:blip r:embed="rId3"/>
                <a:stretch>
                  <a:fillRect l="-1148" t="-1003" r="-804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92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直接插入排序性能分析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10.2.1 </a:t>
            </a:r>
            <a:r>
              <a:rPr lang="zh-CN" altLang="en-US" dirty="0"/>
              <a:t>直接插入排序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空间复杂度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对于每次排序，仅申请一个临时变量用于存储第</a:t>
                </a:r>
                <a:r>
                  <a:rPr lang="en-US" altLang="zh-CN" sz="2400" dirty="0" err="1"/>
                  <a:t>i</a:t>
                </a:r>
                <a:r>
                  <a:rPr lang="zh-CN" altLang="en-US" sz="2400" dirty="0"/>
                  <a:t>个元素，空间复杂度为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稳定性分析</a:t>
                </a:r>
                <a:r>
                  <a:rPr lang="zh-CN" altLang="en-US" sz="2400" dirty="0"/>
                  <a:t>：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稳定</a:t>
                </a:r>
                <a:endParaRPr lang="en-US" altLang="zh-CN" sz="2400" b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-apple-system"/>
                  </a:rPr>
                  <a:t>对于值相同的元素，可以选择将后面出现的元素，插入到前面出现元素的后面，这样就可以保持原有的前后顺序不变，所以插入排序是</a:t>
                </a:r>
                <a:r>
                  <a:rPr lang="zh-CN" altLang="en-US" sz="2400" b="1" dirty="0">
                    <a:latin typeface="-apple-system"/>
                  </a:rPr>
                  <a:t>稳定的</a:t>
                </a:r>
                <a:r>
                  <a:rPr lang="zh-CN" altLang="en-US" sz="2400" dirty="0">
                    <a:latin typeface="-apple-system"/>
                  </a:rPr>
                  <a:t>排序算法。</a:t>
                </a:r>
                <a:endParaRPr lang="en-US" altLang="zh-CN" sz="2400" dirty="0">
                  <a:latin typeface="-apple-system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 dirty="0">
                    <a:latin typeface="-apple-system"/>
                  </a:rPr>
                  <a:t>适用场景：</a:t>
                </a:r>
                <a:r>
                  <a:rPr lang="zh-CN" altLang="en-US" sz="2400" dirty="0">
                    <a:latin typeface="-apple-system"/>
                  </a:rPr>
                  <a:t>节点个数少。</a:t>
                </a:r>
                <a:endParaRPr lang="zh-CN" altLang="en-US" sz="2400" dirty="0"/>
              </a:p>
              <a:p>
                <a:pPr>
                  <a:lnSpc>
                    <a:spcPct val="120000"/>
                  </a:lnSpc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791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10.10  </a:t>
            </a:r>
            <a:r>
              <a:rPr lang="zh-CN" altLang="en-US" dirty="0"/>
              <a:t>应用场景：考试录取中的成绩排序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10.10  </a:t>
            </a:r>
            <a:r>
              <a:rPr lang="zh-CN" altLang="en-US"/>
              <a:t>应用场景：考试录取中的成绩排序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在考试录取工作中，考试和录取按省份分别开展，各省考试人数从</a:t>
            </a:r>
            <a:r>
              <a:rPr lang="zh-CN" altLang="en-US" sz="2400" b="1" dirty="0">
                <a:solidFill>
                  <a:srgbClr val="C00000"/>
                </a:solidFill>
              </a:rPr>
              <a:t>几万到一百多万</a:t>
            </a:r>
            <a:r>
              <a:rPr lang="zh-CN" altLang="en-US" sz="2400" dirty="0"/>
              <a:t>不等，这样规模的录取工作需要计算机来处理，其中最核心的步骤就是将考生按考分进行排序，</a:t>
            </a:r>
            <a:r>
              <a:rPr lang="zh-CN" altLang="en-US" sz="2400" b="1" dirty="0">
                <a:solidFill>
                  <a:srgbClr val="C00000"/>
                </a:solidFill>
              </a:rPr>
              <a:t>排序的效率</a:t>
            </a:r>
            <a:r>
              <a:rPr lang="zh-CN" altLang="en-US" sz="2400" dirty="0"/>
              <a:t>会直接决定录取工作的处理时长。</a:t>
            </a:r>
          </a:p>
          <a:p>
            <a:pPr>
              <a:lnSpc>
                <a:spcPct val="110000"/>
              </a:lnSpc>
            </a:pPr>
            <a:r>
              <a:rPr lang="zh-CN" altLang="en-US" sz="2400" dirty="0"/>
              <a:t>在高考这个实际的例子中，由于考生众多，很容易出现</a:t>
            </a:r>
            <a:r>
              <a:rPr lang="zh-CN" altLang="en-US" sz="2400" b="1" dirty="0">
                <a:solidFill>
                  <a:srgbClr val="C00000"/>
                </a:solidFill>
              </a:rPr>
              <a:t>总分同分</a:t>
            </a:r>
            <a:r>
              <a:rPr lang="zh-CN" altLang="en-US" sz="2400" dirty="0"/>
              <a:t>的现象。为了决定在总分同分时的录取顺序，还需要制定更详细的比较规则。以浙江省为例，在录取时会依次按文化总分、语文数学总分、语文或数学单科成绩、外语成绩、选考科目单科成绩由高到低，以及志愿号由小到大决定录取顺序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从排序的角度来讲，文化总分是排序的</a:t>
            </a:r>
            <a:r>
              <a:rPr lang="zh-CN" altLang="en-US" sz="2400" b="1" dirty="0">
                <a:solidFill>
                  <a:srgbClr val="C00000"/>
                </a:solidFill>
              </a:rPr>
              <a:t>主关键字</a:t>
            </a:r>
            <a:r>
              <a:rPr lang="zh-CN" altLang="en-US" sz="2400" dirty="0"/>
              <a:t>（第一关键字），语文数学总分是</a:t>
            </a:r>
            <a:r>
              <a:rPr lang="zh-CN" altLang="en-US" sz="2400" b="1" dirty="0">
                <a:solidFill>
                  <a:srgbClr val="C00000"/>
                </a:solidFill>
              </a:rPr>
              <a:t>次关键字</a:t>
            </a:r>
            <a:r>
              <a:rPr lang="zh-CN" altLang="en-US" sz="2400" dirty="0"/>
              <a:t>（第二关键字），语文单科成绩是</a:t>
            </a:r>
            <a:r>
              <a:rPr lang="zh-CN" altLang="en-US" sz="2400" b="1" dirty="0">
                <a:solidFill>
                  <a:srgbClr val="C00000"/>
                </a:solidFill>
              </a:rPr>
              <a:t>第三关键字</a:t>
            </a:r>
            <a:r>
              <a:rPr lang="zh-CN" altLang="en-US" sz="2400" dirty="0"/>
              <a:t>，依次类推。这些比较项目全部相同的考生为同位次，当然出现这种情况的可能性就非常小了。</a:t>
            </a:r>
          </a:p>
        </p:txBody>
      </p:sp>
    </p:spTree>
    <p:extLst>
      <p:ext uri="{BB962C8B-B14F-4D97-AF65-F5344CB8AC3E}">
        <p14:creationId xmlns:p14="http://schemas.microsoft.com/office/powerpoint/2010/main" val="19767496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10.11  </a:t>
            </a:r>
            <a:r>
              <a:rPr lang="zh-CN" altLang="en-US" sz="2800" dirty="0"/>
              <a:t>小结</a:t>
            </a:r>
          </a:p>
        </p:txBody>
      </p:sp>
      <p:sp>
        <p:nvSpPr>
          <p:cNvPr id="14" name="副标题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10.11  </a:t>
            </a:r>
            <a:r>
              <a:rPr lang="zh-CN" altLang="en-US" dirty="0"/>
              <a:t>小结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idx="11"/>
          </p:nvPr>
        </p:nvSpPr>
        <p:spPr>
          <a:xfrm>
            <a:off x="584225" y="1276350"/>
            <a:ext cx="11055325" cy="4922227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10000"/>
              </a:lnSpc>
              <a:spcAft>
                <a:spcPct val="0"/>
              </a:spcAft>
            </a:pPr>
            <a:r>
              <a:rPr lang="zh-CN" altLang="en-US" sz="2400" dirty="0"/>
              <a:t>本章我们介绍了若干经典的排序方法，包括：插入排序、冒泡排序、选择排序、归并排序、快速排序、堆排序、希尔排序、计数排序、基数排序、桶排序，还扩展介绍了</a:t>
            </a:r>
            <a:r>
              <a:rPr lang="en-US" altLang="zh-CN" sz="2400" dirty="0"/>
              <a:t>C++</a:t>
            </a:r>
            <a:r>
              <a:rPr lang="zh-CN" altLang="en-US" sz="2400" dirty="0"/>
              <a:t>、</a:t>
            </a:r>
            <a:r>
              <a:rPr lang="en-US" altLang="zh-CN" sz="2400" dirty="0"/>
              <a:t>Java</a:t>
            </a:r>
            <a:r>
              <a:rPr lang="zh-CN" altLang="en-US" sz="2400" dirty="0"/>
              <a:t>和</a:t>
            </a:r>
            <a:r>
              <a:rPr lang="en-US" altLang="zh-CN" sz="2400" dirty="0"/>
              <a:t>Python</a:t>
            </a:r>
            <a:r>
              <a:rPr lang="zh-CN" altLang="en-US" sz="2400" dirty="0"/>
              <a:t>的库函数中实现的内省排序和蒂姆排序。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363202E0-AEB0-4B2C-97D5-379F3F3C8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6069407"/>
                  </p:ext>
                </p:extLst>
              </p:nvPr>
            </p:nvGraphicFramePr>
            <p:xfrm>
              <a:off x="1216036" y="2541593"/>
              <a:ext cx="9791701" cy="38811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39101">
                      <a:extLst>
                        <a:ext uri="{9D8B030D-6E8A-4147-A177-3AD203B41FA5}">
                          <a16:colId xmlns:a16="http://schemas.microsoft.com/office/drawing/2014/main" val="1863324230"/>
                        </a:ext>
                      </a:extLst>
                    </a:gridCol>
                    <a:gridCol w="2156393">
                      <a:extLst>
                        <a:ext uri="{9D8B030D-6E8A-4147-A177-3AD203B41FA5}">
                          <a16:colId xmlns:a16="http://schemas.microsoft.com/office/drawing/2014/main" val="1820829048"/>
                        </a:ext>
                      </a:extLst>
                    </a:gridCol>
                    <a:gridCol w="1926236">
                      <a:extLst>
                        <a:ext uri="{9D8B030D-6E8A-4147-A177-3AD203B41FA5}">
                          <a16:colId xmlns:a16="http://schemas.microsoft.com/office/drawing/2014/main" val="3275180496"/>
                        </a:ext>
                      </a:extLst>
                    </a:gridCol>
                    <a:gridCol w="2233112">
                      <a:extLst>
                        <a:ext uri="{9D8B030D-6E8A-4147-A177-3AD203B41FA5}">
                          <a16:colId xmlns:a16="http://schemas.microsoft.com/office/drawing/2014/main" val="3778329565"/>
                        </a:ext>
                      </a:extLst>
                    </a:gridCol>
                    <a:gridCol w="1936859">
                      <a:extLst>
                        <a:ext uri="{9D8B030D-6E8A-4147-A177-3AD203B41FA5}">
                          <a16:colId xmlns:a16="http://schemas.microsoft.com/office/drawing/2014/main" val="1834268875"/>
                        </a:ext>
                      </a:extLst>
                    </a:gridCol>
                  </a:tblGrid>
                  <a:tr h="26376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排序方法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平均时间复杂度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 dirty="0">
                              <a:effectLst/>
                            </a:rPr>
                            <a:t>最坏时间复杂度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最坏辅助空间复杂度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稳定性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75040966"/>
                      </a:ext>
                    </a:extLst>
                  </a:tr>
                  <a:tr h="308832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插入排序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sz="12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200" kern="10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sz="12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200" kern="10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79162229"/>
                      </a:ext>
                    </a:extLst>
                  </a:tr>
                  <a:tr h="308832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冒泡排序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sz="12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200" kern="10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sz="12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200" kern="10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69742387"/>
                      </a:ext>
                    </a:extLst>
                  </a:tr>
                  <a:tr h="308832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选择排序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sz="12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200" kern="10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sz="12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200" kern="10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不稳定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74091037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 dirty="0">
                              <a:effectLst/>
                            </a:rPr>
                            <a:t>归并排序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𝑛𝑙𝑜𝑔𝑛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𝑛𝑙𝑜𝑔𝑛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1361208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快速排序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𝑛𝑙𝑜𝑔𝑛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sz="1200" kern="100" baseline="300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kern="100" baseline="30000">
                                        <a:effectLst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200" kern="100" baseline="3000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不稳定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33063246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堆排序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𝑛𝑙𝑜𝑔𝑛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𝑛𝑙𝑜𝑔𝑛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不稳定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6279902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计数排序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+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𝑘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+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𝑘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+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𝑘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08711814"/>
                      </a:ext>
                    </a:extLst>
                  </a:tr>
                  <a:tr h="31391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基数排序（</a:t>
                          </a:r>
                          <a:r>
                            <a:rPr lang="en-US" sz="1200" kern="100">
                              <a:effectLst/>
                            </a:rPr>
                            <a:t>LSD</a:t>
                          </a:r>
                          <a:r>
                            <a:rPr lang="zh-CN" sz="1200" kern="100">
                              <a:effectLst/>
                            </a:rPr>
                            <a:t>）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zh-CN" sz="1200" kern="100">
                                        <a:effectLst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zh-CN" sz="1200" kern="1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𝑛</m:t>
                                        </m:r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+</m:t>
                                        </m:r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𝑟𝑎𝑑𝑖𝑥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zh-CN" sz="1200" kern="100">
                                        <a:effectLst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zh-CN" sz="1200" kern="1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𝑛</m:t>
                                        </m:r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+</m:t>
                                        </m:r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𝑟𝑎𝑑𝑖𝑥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zh-CN" sz="1200" kern="100">
                                        <a:effectLst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</a:rPr>
                                      <m:t>𝑛</m:t>
                                    </m:r>
                                    <m:r>
                                      <a:rPr lang="en-US" sz="1200" kern="100">
                                        <a:effectLst/>
                                      </a:rPr>
                                      <m:t>+</m:t>
                                    </m:r>
                                    <m:r>
                                      <a:rPr lang="en-US" sz="1200" kern="100">
                                        <a:effectLst/>
                                      </a:rPr>
                                      <m:t>𝑟𝑎𝑑𝑖𝑥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73857705"/>
                      </a:ext>
                    </a:extLst>
                  </a:tr>
                  <a:tr h="56518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桶排序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+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𝑘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sz="12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kern="100">
                                        <a:effectLst/>
                                      </a:rPr>
                                      <m:t>𝑘</m:t>
                                    </m:r>
                                  </m:den>
                                </m:f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zh-CN" sz="1200" kern="100">
                                        <a:effectLst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sz="1200" kern="1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200" kern="100">
                                            <a:effectLst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200" kern="100">
                                        <a:effectLst/>
                                      </a:rPr>
                                      <m:t>+</m:t>
                                    </m:r>
                                    <m:r>
                                      <a:rPr lang="en-US" sz="1200" kern="100">
                                        <a:effectLst/>
                                      </a:rPr>
                                      <m:t>𝑘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+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𝑘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5788598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内省排序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𝑛𝑙𝑜𝑔𝑛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𝑛𝑙𝑜𝑔𝑛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𝑙𝑜𝑔𝑛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不稳定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724736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蒂姆排序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𝑛𝑙𝑜𝑔𝑛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𝑛𝑙𝑜𝑔𝑛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</a:rPr>
                                  <m:t>𝑂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(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𝑛</m:t>
                                </m:r>
                                <m:r>
                                  <a:rPr lang="en-US" sz="1200" kern="10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 dirty="0">
                              <a:effectLst/>
                            </a:rPr>
                            <a:t>稳定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05455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363202E0-AEB0-4B2C-97D5-379F3F3C8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6069407"/>
                  </p:ext>
                </p:extLst>
              </p:nvPr>
            </p:nvGraphicFramePr>
            <p:xfrm>
              <a:off x="1216036" y="2541593"/>
              <a:ext cx="9791701" cy="38811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39101">
                      <a:extLst>
                        <a:ext uri="{9D8B030D-6E8A-4147-A177-3AD203B41FA5}">
                          <a16:colId xmlns:a16="http://schemas.microsoft.com/office/drawing/2014/main" val="1863324230"/>
                        </a:ext>
                      </a:extLst>
                    </a:gridCol>
                    <a:gridCol w="2156393">
                      <a:extLst>
                        <a:ext uri="{9D8B030D-6E8A-4147-A177-3AD203B41FA5}">
                          <a16:colId xmlns:a16="http://schemas.microsoft.com/office/drawing/2014/main" val="1820829048"/>
                        </a:ext>
                      </a:extLst>
                    </a:gridCol>
                    <a:gridCol w="1926236">
                      <a:extLst>
                        <a:ext uri="{9D8B030D-6E8A-4147-A177-3AD203B41FA5}">
                          <a16:colId xmlns:a16="http://schemas.microsoft.com/office/drawing/2014/main" val="3275180496"/>
                        </a:ext>
                      </a:extLst>
                    </a:gridCol>
                    <a:gridCol w="2233112">
                      <a:extLst>
                        <a:ext uri="{9D8B030D-6E8A-4147-A177-3AD203B41FA5}">
                          <a16:colId xmlns:a16="http://schemas.microsoft.com/office/drawing/2014/main" val="3778329565"/>
                        </a:ext>
                      </a:extLst>
                    </a:gridCol>
                    <a:gridCol w="1936859">
                      <a:extLst>
                        <a:ext uri="{9D8B030D-6E8A-4147-A177-3AD203B41FA5}">
                          <a16:colId xmlns:a16="http://schemas.microsoft.com/office/drawing/2014/main" val="1834268875"/>
                        </a:ext>
                      </a:extLst>
                    </a:gridCol>
                  </a:tblGrid>
                  <a:tr h="26376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排序方法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平均时间复杂度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 dirty="0">
                              <a:effectLst/>
                            </a:rPr>
                            <a:t>最坏时间复杂度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最坏辅助空间复杂度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稳定性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75040966"/>
                      </a:ext>
                    </a:extLst>
                  </a:tr>
                  <a:tr h="308832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插入排序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1955" t="-86275" r="-284703" b="-10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483" t="-86275" r="-217035" b="-10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459" t="-86275" r="-87978" b="-10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79162229"/>
                      </a:ext>
                    </a:extLst>
                  </a:tr>
                  <a:tr h="308832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冒泡排序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1955" t="-186275" r="-284703" b="-9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483" t="-186275" r="-217035" b="-9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459" t="-186275" r="-87978" b="-9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69742387"/>
                      </a:ext>
                    </a:extLst>
                  </a:tr>
                  <a:tr h="308832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选择排序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1955" t="-286275" r="-284703" b="-8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483" t="-286275" r="-217035" b="-8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459" t="-286275" r="-87978" b="-8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不稳定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74091037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 dirty="0">
                              <a:effectLst/>
                            </a:rPr>
                            <a:t>归并排序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1955" t="-402041" r="-284703" b="-8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483" t="-402041" r="-217035" b="-8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459" t="-402041" r="-87978" b="-8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1361208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快速排序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1955" t="-492000" r="-284703" b="-7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483" t="-492000" r="-217035" b="-7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459" t="-492000" r="-87978" b="-7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不稳定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33063246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堆排序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1955" t="-592000" r="-284703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483" t="-592000" r="-217035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459" t="-592000" r="-87978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不稳定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6279902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计数排序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1955" t="-706122" r="-284703" b="-518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483" t="-706122" r="-217035" b="-518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459" t="-706122" r="-87978" b="-518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08711814"/>
                      </a:ext>
                    </a:extLst>
                  </a:tr>
                  <a:tr h="31391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基数排序（</a:t>
                          </a:r>
                          <a:r>
                            <a:rPr lang="en-US" sz="1200" kern="100">
                              <a:effectLst/>
                            </a:rPr>
                            <a:t>LSD</a:t>
                          </a:r>
                          <a:r>
                            <a:rPr lang="zh-CN" sz="1200" kern="100">
                              <a:effectLst/>
                            </a:rPr>
                            <a:t>）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1955" t="-759615" r="-284703" b="-3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483" t="-759615" r="-217035" b="-3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459" t="-759615" r="-87978" b="-3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73857705"/>
                      </a:ext>
                    </a:extLst>
                  </a:tr>
                  <a:tr h="56518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桶排序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1955" t="-480645" r="-284703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483" t="-480645" r="-217035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459" t="-480645" r="-8797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5788598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内省排序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1955" t="-1102041" r="-284703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483" t="-1102041" r="-217035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459" t="-1102041" r="-87978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不稳定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2724736"/>
                      </a:ext>
                    </a:extLst>
                  </a:tr>
                  <a:tr h="301968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>
                              <a:effectLst/>
                            </a:rPr>
                            <a:t>蒂姆排序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1955" t="-1178000" r="-28470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483" t="-1178000" r="-21703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52459" t="-1178000" r="-87978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50000"/>
                            </a:lnSpc>
                          </a:pPr>
                          <a:r>
                            <a:rPr lang="zh-CN" sz="1200" kern="100" dirty="0">
                              <a:effectLst/>
                            </a:rPr>
                            <a:t>稳定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05455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010201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6" t="32053" r="20333"/>
          <a:stretch>
            <a:fillRect/>
          </a:stretch>
        </p:blipFill>
        <p:spPr>
          <a:xfrm>
            <a:off x="-38911" y="-77822"/>
            <a:ext cx="7247108" cy="35705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6" r="67172"/>
          <a:stretch>
            <a:fillRect/>
          </a:stretch>
        </p:blipFill>
        <p:spPr>
          <a:xfrm>
            <a:off x="8244776" y="-48638"/>
            <a:ext cx="4002347" cy="2377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b="55447"/>
          <a:stretch>
            <a:fillRect/>
          </a:stretch>
        </p:blipFill>
        <p:spPr>
          <a:xfrm>
            <a:off x="-24384" y="4587109"/>
            <a:ext cx="9165288" cy="254690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875295" y="-875664"/>
            <a:ext cx="2974038" cy="2745105"/>
            <a:chOff x="6175344" y="342254"/>
            <a:chExt cx="7829785" cy="7227071"/>
          </a:xfrm>
        </p:grpSpPr>
        <p:sp>
          <p:nvSpPr>
            <p:cNvPr id="15" name="六边形 1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59840" y="635784"/>
            <a:ext cx="823697" cy="760292"/>
            <a:chOff x="6175344" y="342254"/>
            <a:chExt cx="7829785" cy="7227071"/>
          </a:xfrm>
        </p:grpSpPr>
        <p:sp>
          <p:nvSpPr>
            <p:cNvPr id="18" name="六边形 17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7"/>
          <p:cNvSpPr/>
          <p:nvPr/>
        </p:nvSpPr>
        <p:spPr>
          <a:xfrm>
            <a:off x="2421652" y="2038221"/>
            <a:ext cx="7054775" cy="3118500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solidFill>
              <a:schemeClr val="bg1"/>
            </a:solidFill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7558543" y="954064"/>
            <a:ext cx="5262302" cy="5007863"/>
            <a:chOff x="6175345" y="153244"/>
            <a:chExt cx="7792878" cy="7416082"/>
          </a:xfrm>
        </p:grpSpPr>
        <p:grpSp>
          <p:nvGrpSpPr>
            <p:cNvPr id="32" name="组合 31"/>
            <p:cNvGrpSpPr/>
            <p:nvPr/>
          </p:nvGrpSpPr>
          <p:grpSpPr>
            <a:xfrm>
              <a:off x="6175345" y="342257"/>
              <a:ext cx="7792878" cy="7227069"/>
              <a:chOff x="5983104" y="1708488"/>
              <a:chExt cx="4080721" cy="3784437"/>
            </a:xfrm>
          </p:grpSpPr>
          <p:sp>
            <p:nvSpPr>
              <p:cNvPr id="33" name="六边形 32"/>
              <p:cNvSpPr/>
              <p:nvPr/>
            </p:nvSpPr>
            <p:spPr>
              <a:xfrm rot="5400000">
                <a:off x="5811401" y="1880191"/>
                <a:ext cx="3784437" cy="3441032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77000">
                    <a:srgbClr val="016773"/>
                  </a:gs>
                  <a:gs pos="100000">
                    <a:srgbClr val="007684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 rot="19714174">
                <a:off x="7064019" y="3212601"/>
                <a:ext cx="2999806" cy="1616793"/>
              </a:xfrm>
              <a:prstGeom prst="parallelogram">
                <a:avLst>
                  <a:gd name="adj" fmla="val 61032"/>
                </a:avLst>
              </a:prstGeom>
              <a:solidFill>
                <a:srgbClr val="00AB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rot="1849986">
              <a:off x="8151150" y="153244"/>
              <a:ext cx="4944370" cy="2163608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isometricTopUp">
                  <a:rot lat="19176265" lon="2388000" rev="1989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zh-CN" sz="11500" b="1" dirty="0">
                  <a:gradFill>
                    <a:gsLst>
                      <a:gs pos="30000">
                        <a:srgbClr val="007684"/>
                      </a:gs>
                      <a:gs pos="83000">
                        <a:srgbClr val="016773"/>
                      </a:gs>
                    </a:gsLst>
                    <a:lin ang="5400000" scaled="0"/>
                  </a:gradFill>
                  <a:latin typeface="Bauhaus 93" panose="04030905020B02020C02" pitchFamily="82" charset="0"/>
                  <a:ea typeface="Segoe UI Black" panose="020B0A02040204020203" pitchFamily="34" charset="0"/>
                </a:rPr>
                <a:t>101</a:t>
              </a:r>
              <a:endParaRPr lang="zh-CN" altLang="en-US" sz="11500" b="1" dirty="0">
                <a:gradFill>
                  <a:gsLst>
                    <a:gs pos="30000">
                      <a:srgbClr val="007684"/>
                    </a:gs>
                    <a:gs pos="83000">
                      <a:srgbClr val="016773"/>
                    </a:gs>
                  </a:gsLst>
                  <a:lin ang="5400000" scaled="0"/>
                </a:gra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74000" y="4177005"/>
            <a:ext cx="4644000" cy="124808"/>
            <a:chOff x="3774000" y="4177005"/>
            <a:chExt cx="4644000" cy="124808"/>
          </a:xfrm>
        </p:grpSpPr>
        <p:pic>
          <p:nvPicPr>
            <p:cNvPr id="24" name="图片 23"/>
            <p:cNvPicPr>
              <a:picLocks noChangeAspect="1" noChangeArrowheads="1"/>
            </p:cNvPicPr>
            <p:nvPr/>
          </p:nvPicPr>
          <p:blipFill>
            <a:blip r:embed="rId6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19" t="22713" r="2956" b="25211"/>
            <a:stretch>
              <a:fillRect/>
            </a:stretch>
          </p:blipFill>
          <p:spPr bwMode="auto">
            <a:xfrm rot="5400000">
              <a:off x="6033596" y="1917409"/>
              <a:ext cx="124808" cy="46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  <p:cxnSp>
          <p:nvCxnSpPr>
            <p:cNvPr id="25" name="直接连接符 24"/>
            <p:cNvCxnSpPr/>
            <p:nvPr/>
          </p:nvCxnSpPr>
          <p:spPr>
            <a:xfrm>
              <a:off x="3936000" y="4177005"/>
              <a:ext cx="432000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9000">
                    <a:schemeClr val="bg1"/>
                  </a:gs>
                  <a:gs pos="100000">
                    <a:schemeClr val="bg1">
                      <a:alpha val="0"/>
                    </a:schemeClr>
                  </a:gs>
                  <a:gs pos="4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890173" y="4315438"/>
            <a:ext cx="2268815" cy="2101347"/>
            <a:chOff x="6175344" y="342254"/>
            <a:chExt cx="7803037" cy="7227071"/>
          </a:xfrm>
        </p:grpSpPr>
        <p:sp>
          <p:nvSpPr>
            <p:cNvPr id="6" name="六边形 5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4548" y="5375868"/>
            <a:ext cx="1123874" cy="1040917"/>
            <a:chOff x="6175344" y="342254"/>
            <a:chExt cx="7803037" cy="7227071"/>
          </a:xfrm>
        </p:grpSpPr>
        <p:sp>
          <p:nvSpPr>
            <p:cNvPr id="12" name="六边形 11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709077" y="4985964"/>
            <a:ext cx="1077639" cy="994687"/>
            <a:chOff x="6175344" y="342254"/>
            <a:chExt cx="7829785" cy="7227071"/>
          </a:xfrm>
        </p:grpSpPr>
        <p:sp>
          <p:nvSpPr>
            <p:cNvPr id="45" name="六边形 4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453603" y="2835325"/>
            <a:ext cx="757461" cy="1054024"/>
          </a:xfrm>
          <a:custGeom>
            <a:avLst/>
            <a:gdLst/>
            <a:ahLst/>
            <a:cxnLst/>
            <a:rect l="l" t="t" r="r" b="b"/>
            <a:pathLst>
              <a:path w="757461" h="1054024">
                <a:moveTo>
                  <a:pt x="339552" y="504974"/>
                </a:moveTo>
                <a:lnTo>
                  <a:pt x="339552" y="583332"/>
                </a:lnTo>
                <a:lnTo>
                  <a:pt x="404850" y="583332"/>
                </a:lnTo>
                <a:lnTo>
                  <a:pt x="404850" y="504974"/>
                </a:lnTo>
                <a:close/>
                <a:moveTo>
                  <a:pt x="513681" y="422263"/>
                </a:moveTo>
                <a:cubicBezTo>
                  <a:pt x="563017" y="471599"/>
                  <a:pt x="587685" y="528191"/>
                  <a:pt x="587685" y="592038"/>
                </a:cubicBezTo>
                <a:cubicBezTo>
                  <a:pt x="587685" y="623962"/>
                  <a:pt x="578979" y="642826"/>
                  <a:pt x="561566" y="648630"/>
                </a:cubicBezTo>
                <a:cubicBezTo>
                  <a:pt x="526740" y="654434"/>
                  <a:pt x="510778" y="638473"/>
                  <a:pt x="513681" y="600745"/>
                </a:cubicBezTo>
                <a:cubicBezTo>
                  <a:pt x="519485" y="545604"/>
                  <a:pt x="516583" y="487561"/>
                  <a:pt x="504974" y="426616"/>
                </a:cubicBezTo>
                <a:close/>
                <a:moveTo>
                  <a:pt x="339552" y="365671"/>
                </a:moveTo>
                <a:lnTo>
                  <a:pt x="339552" y="439675"/>
                </a:lnTo>
                <a:lnTo>
                  <a:pt x="404850" y="439675"/>
                </a:lnTo>
                <a:lnTo>
                  <a:pt x="404850" y="365671"/>
                </a:lnTo>
                <a:close/>
                <a:moveTo>
                  <a:pt x="104478" y="252487"/>
                </a:moveTo>
                <a:lnTo>
                  <a:pt x="222015" y="296019"/>
                </a:lnTo>
                <a:lnTo>
                  <a:pt x="187189" y="339551"/>
                </a:lnTo>
                <a:lnTo>
                  <a:pt x="187189" y="796640"/>
                </a:lnTo>
                <a:cubicBezTo>
                  <a:pt x="204602" y="785031"/>
                  <a:pt x="230721" y="766167"/>
                  <a:pt x="265547" y="740048"/>
                </a:cubicBezTo>
                <a:lnTo>
                  <a:pt x="274253" y="748754"/>
                </a:lnTo>
                <a:cubicBezTo>
                  <a:pt x="227819" y="861938"/>
                  <a:pt x="162521" y="949003"/>
                  <a:pt x="78358" y="1009948"/>
                </a:cubicBezTo>
                <a:cubicBezTo>
                  <a:pt x="63848" y="969318"/>
                  <a:pt x="49337" y="927236"/>
                  <a:pt x="34826" y="883704"/>
                </a:cubicBezTo>
                <a:cubicBezTo>
                  <a:pt x="40630" y="880802"/>
                  <a:pt x="49337" y="876449"/>
                  <a:pt x="60946" y="870645"/>
                </a:cubicBezTo>
                <a:cubicBezTo>
                  <a:pt x="66750" y="864840"/>
                  <a:pt x="71103" y="861938"/>
                  <a:pt x="74005" y="861938"/>
                </a:cubicBezTo>
                <a:lnTo>
                  <a:pt x="74005" y="378730"/>
                </a:lnTo>
                <a:lnTo>
                  <a:pt x="0" y="378730"/>
                </a:lnTo>
                <a:lnTo>
                  <a:pt x="0" y="304726"/>
                </a:lnTo>
                <a:lnTo>
                  <a:pt x="65299" y="304726"/>
                </a:lnTo>
                <a:close/>
                <a:moveTo>
                  <a:pt x="339552" y="226368"/>
                </a:moveTo>
                <a:lnTo>
                  <a:pt x="339552" y="291666"/>
                </a:lnTo>
                <a:lnTo>
                  <a:pt x="404850" y="291666"/>
                </a:lnTo>
                <a:lnTo>
                  <a:pt x="404850" y="226368"/>
                </a:lnTo>
                <a:close/>
                <a:moveTo>
                  <a:pt x="605098" y="4353"/>
                </a:moveTo>
                <a:lnTo>
                  <a:pt x="713929" y="4353"/>
                </a:lnTo>
                <a:lnTo>
                  <a:pt x="713929" y="252487"/>
                </a:lnTo>
                <a:lnTo>
                  <a:pt x="757461" y="252487"/>
                </a:lnTo>
                <a:lnTo>
                  <a:pt x="757461" y="330845"/>
                </a:lnTo>
                <a:lnTo>
                  <a:pt x="713929" y="330845"/>
                </a:lnTo>
                <a:lnTo>
                  <a:pt x="713929" y="983828"/>
                </a:lnTo>
                <a:cubicBezTo>
                  <a:pt x="713929" y="1027361"/>
                  <a:pt x="670397" y="1050578"/>
                  <a:pt x="583332" y="1053480"/>
                </a:cubicBezTo>
                <a:cubicBezTo>
                  <a:pt x="568821" y="1053480"/>
                  <a:pt x="561566" y="1047676"/>
                  <a:pt x="561566" y="1036067"/>
                </a:cubicBezTo>
                <a:cubicBezTo>
                  <a:pt x="561566" y="998339"/>
                  <a:pt x="544153" y="975122"/>
                  <a:pt x="509327" y="966415"/>
                </a:cubicBezTo>
                <a:lnTo>
                  <a:pt x="509327" y="953356"/>
                </a:lnTo>
                <a:cubicBezTo>
                  <a:pt x="578979" y="962062"/>
                  <a:pt x="610903" y="956258"/>
                  <a:pt x="605098" y="935943"/>
                </a:cubicBezTo>
                <a:lnTo>
                  <a:pt x="605098" y="330845"/>
                </a:lnTo>
                <a:lnTo>
                  <a:pt x="509327" y="330845"/>
                </a:lnTo>
                <a:lnTo>
                  <a:pt x="509327" y="252487"/>
                </a:lnTo>
                <a:lnTo>
                  <a:pt x="605098" y="252487"/>
                </a:lnTo>
                <a:close/>
                <a:moveTo>
                  <a:pt x="56592" y="4353"/>
                </a:moveTo>
                <a:cubicBezTo>
                  <a:pt x="134950" y="24668"/>
                  <a:pt x="182836" y="62396"/>
                  <a:pt x="200249" y="117537"/>
                </a:cubicBezTo>
                <a:cubicBezTo>
                  <a:pt x="214759" y="158167"/>
                  <a:pt x="201700" y="187189"/>
                  <a:pt x="161070" y="204601"/>
                </a:cubicBezTo>
                <a:cubicBezTo>
                  <a:pt x="123342" y="216210"/>
                  <a:pt x="100125" y="203150"/>
                  <a:pt x="91418" y="165422"/>
                </a:cubicBezTo>
                <a:cubicBezTo>
                  <a:pt x="85614" y="98673"/>
                  <a:pt x="71103" y="46434"/>
                  <a:pt x="47886" y="8706"/>
                </a:cubicBezTo>
                <a:close/>
                <a:moveTo>
                  <a:pt x="313432" y="0"/>
                </a:moveTo>
                <a:lnTo>
                  <a:pt x="430969" y="0"/>
                </a:lnTo>
                <a:cubicBezTo>
                  <a:pt x="413556" y="72554"/>
                  <a:pt x="383084" y="124792"/>
                  <a:pt x="339552" y="156716"/>
                </a:cubicBezTo>
                <a:lnTo>
                  <a:pt x="400497" y="156716"/>
                </a:lnTo>
                <a:lnTo>
                  <a:pt x="426616" y="117537"/>
                </a:lnTo>
                <a:lnTo>
                  <a:pt x="535447" y="152363"/>
                </a:lnTo>
                <a:lnTo>
                  <a:pt x="496268" y="204601"/>
                </a:lnTo>
                <a:lnTo>
                  <a:pt x="496268" y="975122"/>
                </a:lnTo>
                <a:cubicBezTo>
                  <a:pt x="499170" y="1024458"/>
                  <a:pt x="455638" y="1050578"/>
                  <a:pt x="365671" y="1053480"/>
                </a:cubicBezTo>
                <a:cubicBezTo>
                  <a:pt x="348258" y="1056382"/>
                  <a:pt x="341003" y="1047676"/>
                  <a:pt x="343905" y="1027361"/>
                </a:cubicBezTo>
                <a:cubicBezTo>
                  <a:pt x="343905" y="992535"/>
                  <a:pt x="322139" y="972220"/>
                  <a:pt x="278607" y="966415"/>
                </a:cubicBezTo>
                <a:lnTo>
                  <a:pt x="278607" y="953356"/>
                </a:lnTo>
                <a:cubicBezTo>
                  <a:pt x="371475" y="959160"/>
                  <a:pt x="413556" y="951905"/>
                  <a:pt x="404850" y="931590"/>
                </a:cubicBezTo>
                <a:lnTo>
                  <a:pt x="404850" y="766167"/>
                </a:lnTo>
                <a:cubicBezTo>
                  <a:pt x="341003" y="853232"/>
                  <a:pt x="272802" y="912726"/>
                  <a:pt x="200249" y="944649"/>
                </a:cubicBezTo>
                <a:lnTo>
                  <a:pt x="195895" y="935943"/>
                </a:lnTo>
                <a:cubicBezTo>
                  <a:pt x="245232" y="877900"/>
                  <a:pt x="294568" y="782129"/>
                  <a:pt x="343905" y="648630"/>
                </a:cubicBezTo>
                <a:lnTo>
                  <a:pt x="213308" y="648630"/>
                </a:lnTo>
                <a:lnTo>
                  <a:pt x="213308" y="583332"/>
                </a:lnTo>
                <a:lnTo>
                  <a:pt x="248134" y="583332"/>
                </a:lnTo>
                <a:lnTo>
                  <a:pt x="248134" y="130597"/>
                </a:lnTo>
                <a:lnTo>
                  <a:pt x="300373" y="130597"/>
                </a:lnTo>
                <a:cubicBezTo>
                  <a:pt x="311981" y="84162"/>
                  <a:pt x="316335" y="40630"/>
                  <a:pt x="31343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307690" y="2835325"/>
            <a:ext cx="757461" cy="1054024"/>
          </a:xfrm>
          <a:custGeom>
            <a:avLst/>
            <a:gdLst/>
            <a:ahLst/>
            <a:cxnLst/>
            <a:rect l="l" t="t" r="r" b="b"/>
            <a:pathLst>
              <a:path w="757461" h="1054024">
                <a:moveTo>
                  <a:pt x="339552" y="504974"/>
                </a:moveTo>
                <a:lnTo>
                  <a:pt x="339552" y="583332"/>
                </a:lnTo>
                <a:lnTo>
                  <a:pt x="404850" y="583332"/>
                </a:lnTo>
                <a:lnTo>
                  <a:pt x="404850" y="504974"/>
                </a:lnTo>
                <a:close/>
                <a:moveTo>
                  <a:pt x="513681" y="422263"/>
                </a:moveTo>
                <a:cubicBezTo>
                  <a:pt x="563017" y="471599"/>
                  <a:pt x="587685" y="528191"/>
                  <a:pt x="587685" y="592038"/>
                </a:cubicBezTo>
                <a:cubicBezTo>
                  <a:pt x="587685" y="623962"/>
                  <a:pt x="578979" y="642826"/>
                  <a:pt x="561566" y="648630"/>
                </a:cubicBezTo>
                <a:cubicBezTo>
                  <a:pt x="526740" y="654434"/>
                  <a:pt x="510778" y="638473"/>
                  <a:pt x="513681" y="600745"/>
                </a:cubicBezTo>
                <a:cubicBezTo>
                  <a:pt x="519485" y="545604"/>
                  <a:pt x="516583" y="487561"/>
                  <a:pt x="504974" y="426616"/>
                </a:cubicBezTo>
                <a:close/>
                <a:moveTo>
                  <a:pt x="339552" y="365671"/>
                </a:moveTo>
                <a:lnTo>
                  <a:pt x="339552" y="439675"/>
                </a:lnTo>
                <a:lnTo>
                  <a:pt x="404850" y="439675"/>
                </a:lnTo>
                <a:lnTo>
                  <a:pt x="404850" y="365671"/>
                </a:lnTo>
                <a:close/>
                <a:moveTo>
                  <a:pt x="104478" y="252487"/>
                </a:moveTo>
                <a:lnTo>
                  <a:pt x="222015" y="296019"/>
                </a:lnTo>
                <a:lnTo>
                  <a:pt x="187189" y="339551"/>
                </a:lnTo>
                <a:lnTo>
                  <a:pt x="187189" y="796640"/>
                </a:lnTo>
                <a:cubicBezTo>
                  <a:pt x="204602" y="785031"/>
                  <a:pt x="230721" y="766167"/>
                  <a:pt x="265547" y="740048"/>
                </a:cubicBezTo>
                <a:lnTo>
                  <a:pt x="274253" y="748754"/>
                </a:lnTo>
                <a:cubicBezTo>
                  <a:pt x="227819" y="861938"/>
                  <a:pt x="162521" y="949003"/>
                  <a:pt x="78358" y="1009948"/>
                </a:cubicBezTo>
                <a:cubicBezTo>
                  <a:pt x="63848" y="969318"/>
                  <a:pt x="49337" y="927236"/>
                  <a:pt x="34826" y="883704"/>
                </a:cubicBezTo>
                <a:cubicBezTo>
                  <a:pt x="40630" y="880802"/>
                  <a:pt x="49337" y="876449"/>
                  <a:pt x="60946" y="870645"/>
                </a:cubicBezTo>
                <a:cubicBezTo>
                  <a:pt x="66750" y="864840"/>
                  <a:pt x="71103" y="861938"/>
                  <a:pt x="74005" y="861938"/>
                </a:cubicBezTo>
                <a:lnTo>
                  <a:pt x="74005" y="378730"/>
                </a:lnTo>
                <a:lnTo>
                  <a:pt x="0" y="378730"/>
                </a:lnTo>
                <a:lnTo>
                  <a:pt x="0" y="304726"/>
                </a:lnTo>
                <a:lnTo>
                  <a:pt x="65299" y="304726"/>
                </a:lnTo>
                <a:close/>
                <a:moveTo>
                  <a:pt x="339552" y="226368"/>
                </a:moveTo>
                <a:lnTo>
                  <a:pt x="339552" y="291666"/>
                </a:lnTo>
                <a:lnTo>
                  <a:pt x="404850" y="291666"/>
                </a:lnTo>
                <a:lnTo>
                  <a:pt x="404850" y="226368"/>
                </a:lnTo>
                <a:close/>
                <a:moveTo>
                  <a:pt x="605098" y="4353"/>
                </a:moveTo>
                <a:lnTo>
                  <a:pt x="713929" y="4353"/>
                </a:lnTo>
                <a:lnTo>
                  <a:pt x="713929" y="252487"/>
                </a:lnTo>
                <a:lnTo>
                  <a:pt x="757461" y="252487"/>
                </a:lnTo>
                <a:lnTo>
                  <a:pt x="757461" y="330845"/>
                </a:lnTo>
                <a:lnTo>
                  <a:pt x="713929" y="330845"/>
                </a:lnTo>
                <a:lnTo>
                  <a:pt x="713929" y="983828"/>
                </a:lnTo>
                <a:cubicBezTo>
                  <a:pt x="713929" y="1027361"/>
                  <a:pt x="670397" y="1050578"/>
                  <a:pt x="583332" y="1053480"/>
                </a:cubicBezTo>
                <a:cubicBezTo>
                  <a:pt x="568821" y="1053480"/>
                  <a:pt x="561566" y="1047676"/>
                  <a:pt x="561566" y="1036067"/>
                </a:cubicBezTo>
                <a:cubicBezTo>
                  <a:pt x="561566" y="998339"/>
                  <a:pt x="544153" y="975122"/>
                  <a:pt x="509327" y="966415"/>
                </a:cubicBezTo>
                <a:lnTo>
                  <a:pt x="509327" y="953356"/>
                </a:lnTo>
                <a:cubicBezTo>
                  <a:pt x="578979" y="962062"/>
                  <a:pt x="610903" y="956258"/>
                  <a:pt x="605098" y="935943"/>
                </a:cubicBezTo>
                <a:lnTo>
                  <a:pt x="605098" y="330845"/>
                </a:lnTo>
                <a:lnTo>
                  <a:pt x="509327" y="330845"/>
                </a:lnTo>
                <a:lnTo>
                  <a:pt x="509327" y="252487"/>
                </a:lnTo>
                <a:lnTo>
                  <a:pt x="605098" y="252487"/>
                </a:lnTo>
                <a:close/>
                <a:moveTo>
                  <a:pt x="56592" y="4353"/>
                </a:moveTo>
                <a:cubicBezTo>
                  <a:pt x="134950" y="24668"/>
                  <a:pt x="182836" y="62396"/>
                  <a:pt x="200249" y="117537"/>
                </a:cubicBezTo>
                <a:cubicBezTo>
                  <a:pt x="214759" y="158167"/>
                  <a:pt x="201700" y="187189"/>
                  <a:pt x="161070" y="204601"/>
                </a:cubicBezTo>
                <a:cubicBezTo>
                  <a:pt x="123342" y="216210"/>
                  <a:pt x="100125" y="203150"/>
                  <a:pt x="91418" y="165422"/>
                </a:cubicBezTo>
                <a:cubicBezTo>
                  <a:pt x="85614" y="98673"/>
                  <a:pt x="71103" y="46434"/>
                  <a:pt x="47886" y="8706"/>
                </a:cubicBezTo>
                <a:close/>
                <a:moveTo>
                  <a:pt x="313432" y="0"/>
                </a:moveTo>
                <a:lnTo>
                  <a:pt x="430969" y="0"/>
                </a:lnTo>
                <a:cubicBezTo>
                  <a:pt x="413556" y="72554"/>
                  <a:pt x="383084" y="124792"/>
                  <a:pt x="339552" y="156716"/>
                </a:cubicBezTo>
                <a:lnTo>
                  <a:pt x="400497" y="156716"/>
                </a:lnTo>
                <a:lnTo>
                  <a:pt x="426616" y="117537"/>
                </a:lnTo>
                <a:lnTo>
                  <a:pt x="535447" y="152363"/>
                </a:lnTo>
                <a:lnTo>
                  <a:pt x="496268" y="204601"/>
                </a:lnTo>
                <a:lnTo>
                  <a:pt x="496268" y="975122"/>
                </a:lnTo>
                <a:cubicBezTo>
                  <a:pt x="499170" y="1024458"/>
                  <a:pt x="455638" y="1050578"/>
                  <a:pt x="365671" y="1053480"/>
                </a:cubicBezTo>
                <a:cubicBezTo>
                  <a:pt x="348258" y="1056382"/>
                  <a:pt x="341003" y="1047676"/>
                  <a:pt x="343905" y="1027361"/>
                </a:cubicBezTo>
                <a:cubicBezTo>
                  <a:pt x="343905" y="992535"/>
                  <a:pt x="322139" y="972220"/>
                  <a:pt x="278607" y="966415"/>
                </a:cubicBezTo>
                <a:lnTo>
                  <a:pt x="278607" y="953356"/>
                </a:lnTo>
                <a:cubicBezTo>
                  <a:pt x="371475" y="959160"/>
                  <a:pt x="413556" y="951905"/>
                  <a:pt x="404850" y="931590"/>
                </a:cubicBezTo>
                <a:lnTo>
                  <a:pt x="404850" y="766167"/>
                </a:lnTo>
                <a:cubicBezTo>
                  <a:pt x="341003" y="853232"/>
                  <a:pt x="272802" y="912726"/>
                  <a:pt x="200249" y="944649"/>
                </a:cubicBezTo>
                <a:lnTo>
                  <a:pt x="195895" y="935943"/>
                </a:lnTo>
                <a:cubicBezTo>
                  <a:pt x="245232" y="877900"/>
                  <a:pt x="294568" y="782129"/>
                  <a:pt x="343905" y="648630"/>
                </a:cubicBezTo>
                <a:lnTo>
                  <a:pt x="213308" y="648630"/>
                </a:lnTo>
                <a:lnTo>
                  <a:pt x="213308" y="583332"/>
                </a:lnTo>
                <a:lnTo>
                  <a:pt x="248134" y="583332"/>
                </a:lnTo>
                <a:lnTo>
                  <a:pt x="248134" y="130597"/>
                </a:lnTo>
                <a:lnTo>
                  <a:pt x="300373" y="130597"/>
                </a:lnTo>
                <a:cubicBezTo>
                  <a:pt x="311981" y="84162"/>
                  <a:pt x="316335" y="40630"/>
                  <a:pt x="31343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148718" y="2830973"/>
            <a:ext cx="766167" cy="1054879"/>
          </a:xfrm>
          <a:custGeom>
            <a:avLst/>
            <a:gdLst/>
            <a:ahLst/>
            <a:cxnLst/>
            <a:rect l="l" t="t" r="r" b="b"/>
            <a:pathLst>
              <a:path w="766167" h="1054879">
                <a:moveTo>
                  <a:pt x="478854" y="261193"/>
                </a:moveTo>
                <a:lnTo>
                  <a:pt x="578978" y="261193"/>
                </a:lnTo>
                <a:lnTo>
                  <a:pt x="578978" y="470148"/>
                </a:lnTo>
                <a:cubicBezTo>
                  <a:pt x="578978" y="548506"/>
                  <a:pt x="570272" y="619608"/>
                  <a:pt x="552859" y="683456"/>
                </a:cubicBezTo>
                <a:lnTo>
                  <a:pt x="635570" y="683456"/>
                </a:lnTo>
                <a:lnTo>
                  <a:pt x="635570" y="914177"/>
                </a:lnTo>
                <a:cubicBezTo>
                  <a:pt x="635570" y="922883"/>
                  <a:pt x="638472" y="927236"/>
                  <a:pt x="644277" y="927236"/>
                </a:cubicBezTo>
                <a:cubicBezTo>
                  <a:pt x="650081" y="927236"/>
                  <a:pt x="655885" y="924334"/>
                  <a:pt x="661690" y="918530"/>
                </a:cubicBezTo>
                <a:cubicBezTo>
                  <a:pt x="687809" y="874998"/>
                  <a:pt x="712477" y="824210"/>
                  <a:pt x="735694" y="766167"/>
                </a:cubicBezTo>
                <a:lnTo>
                  <a:pt x="748754" y="770520"/>
                </a:lnTo>
                <a:cubicBezTo>
                  <a:pt x="716830" y="854682"/>
                  <a:pt x="718281" y="908372"/>
                  <a:pt x="753107" y="931589"/>
                </a:cubicBezTo>
                <a:cubicBezTo>
                  <a:pt x="761814" y="937394"/>
                  <a:pt x="764716" y="941747"/>
                  <a:pt x="761814" y="944649"/>
                </a:cubicBezTo>
                <a:cubicBezTo>
                  <a:pt x="735694" y="1020105"/>
                  <a:pt x="690711" y="1056382"/>
                  <a:pt x="626864" y="1053480"/>
                </a:cubicBezTo>
                <a:cubicBezTo>
                  <a:pt x="539799" y="1062186"/>
                  <a:pt x="499169" y="1030262"/>
                  <a:pt x="504973" y="957709"/>
                </a:cubicBezTo>
                <a:lnTo>
                  <a:pt x="504973" y="792286"/>
                </a:lnTo>
                <a:cubicBezTo>
                  <a:pt x="458539" y="885155"/>
                  <a:pt x="358415" y="972220"/>
                  <a:pt x="204601" y="1053480"/>
                </a:cubicBezTo>
                <a:lnTo>
                  <a:pt x="200248" y="1040420"/>
                </a:lnTo>
                <a:cubicBezTo>
                  <a:pt x="385985" y="895313"/>
                  <a:pt x="478854" y="705222"/>
                  <a:pt x="478854" y="470148"/>
                </a:cubicBezTo>
                <a:close/>
                <a:moveTo>
                  <a:pt x="644277" y="0"/>
                </a:moveTo>
                <a:lnTo>
                  <a:pt x="766167" y="47885"/>
                </a:lnTo>
                <a:lnTo>
                  <a:pt x="726988" y="100124"/>
                </a:lnTo>
                <a:lnTo>
                  <a:pt x="726988" y="626864"/>
                </a:lnTo>
                <a:lnTo>
                  <a:pt x="605098" y="626864"/>
                </a:lnTo>
                <a:lnTo>
                  <a:pt x="605098" y="134950"/>
                </a:lnTo>
                <a:lnTo>
                  <a:pt x="452735" y="134950"/>
                </a:lnTo>
                <a:lnTo>
                  <a:pt x="452735" y="622511"/>
                </a:lnTo>
                <a:lnTo>
                  <a:pt x="335198" y="622511"/>
                </a:lnTo>
                <a:lnTo>
                  <a:pt x="330845" y="626864"/>
                </a:lnTo>
                <a:lnTo>
                  <a:pt x="330845" y="69651"/>
                </a:lnTo>
                <a:lnTo>
                  <a:pt x="300372" y="117537"/>
                </a:lnTo>
                <a:cubicBezTo>
                  <a:pt x="300372" y="280057"/>
                  <a:pt x="284410" y="415007"/>
                  <a:pt x="252487" y="522386"/>
                </a:cubicBezTo>
                <a:cubicBezTo>
                  <a:pt x="301823" y="618157"/>
                  <a:pt x="327942" y="703771"/>
                  <a:pt x="330845" y="779227"/>
                </a:cubicBezTo>
                <a:cubicBezTo>
                  <a:pt x="330845" y="837270"/>
                  <a:pt x="314883" y="872095"/>
                  <a:pt x="282959" y="883704"/>
                </a:cubicBezTo>
                <a:cubicBezTo>
                  <a:pt x="242329" y="889508"/>
                  <a:pt x="217661" y="866291"/>
                  <a:pt x="208954" y="814052"/>
                </a:cubicBezTo>
                <a:cubicBezTo>
                  <a:pt x="203150" y="767618"/>
                  <a:pt x="197346" y="726988"/>
                  <a:pt x="191541" y="692162"/>
                </a:cubicBezTo>
                <a:cubicBezTo>
                  <a:pt x="142205" y="790835"/>
                  <a:pt x="81260" y="869193"/>
                  <a:pt x="8706" y="927236"/>
                </a:cubicBezTo>
                <a:lnTo>
                  <a:pt x="0" y="922883"/>
                </a:lnTo>
                <a:cubicBezTo>
                  <a:pt x="63847" y="812601"/>
                  <a:pt x="111732" y="679102"/>
                  <a:pt x="143656" y="522386"/>
                </a:cubicBezTo>
                <a:cubicBezTo>
                  <a:pt x="120439" y="444028"/>
                  <a:pt x="87064" y="351160"/>
                  <a:pt x="43532" y="243780"/>
                </a:cubicBezTo>
                <a:cubicBezTo>
                  <a:pt x="40630" y="235074"/>
                  <a:pt x="37728" y="229269"/>
                  <a:pt x="34826" y="226367"/>
                </a:cubicBezTo>
                <a:lnTo>
                  <a:pt x="43532" y="217661"/>
                </a:lnTo>
                <a:cubicBezTo>
                  <a:pt x="84162" y="261193"/>
                  <a:pt x="126243" y="316334"/>
                  <a:pt x="169775" y="383083"/>
                </a:cubicBezTo>
                <a:cubicBezTo>
                  <a:pt x="181384" y="296019"/>
                  <a:pt x="187188" y="216210"/>
                  <a:pt x="187188" y="143656"/>
                </a:cubicBezTo>
                <a:lnTo>
                  <a:pt x="17413" y="143656"/>
                </a:lnTo>
                <a:lnTo>
                  <a:pt x="17413" y="65298"/>
                </a:lnTo>
                <a:lnTo>
                  <a:pt x="187188" y="65298"/>
                </a:lnTo>
                <a:lnTo>
                  <a:pt x="226367" y="13059"/>
                </a:lnTo>
                <a:lnTo>
                  <a:pt x="330845" y="56592"/>
                </a:lnTo>
                <a:lnTo>
                  <a:pt x="330845" y="8706"/>
                </a:lnTo>
                <a:lnTo>
                  <a:pt x="452735" y="8706"/>
                </a:lnTo>
                <a:lnTo>
                  <a:pt x="452735" y="56592"/>
                </a:lnTo>
                <a:lnTo>
                  <a:pt x="600744" y="56592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011511" y="2830973"/>
            <a:ext cx="757461" cy="1057833"/>
          </a:xfrm>
          <a:custGeom>
            <a:avLst/>
            <a:gdLst/>
            <a:ahLst/>
            <a:cxnLst/>
            <a:rect l="l" t="t" r="r" b="b"/>
            <a:pathLst>
              <a:path w="757461" h="1057833">
                <a:moveTo>
                  <a:pt x="252487" y="892410"/>
                </a:moveTo>
                <a:lnTo>
                  <a:pt x="252487" y="940296"/>
                </a:lnTo>
                <a:lnTo>
                  <a:pt x="531093" y="940296"/>
                </a:lnTo>
                <a:lnTo>
                  <a:pt x="531093" y="892410"/>
                </a:lnTo>
                <a:close/>
                <a:moveTo>
                  <a:pt x="252487" y="761814"/>
                </a:moveTo>
                <a:lnTo>
                  <a:pt x="252487" y="818406"/>
                </a:lnTo>
                <a:lnTo>
                  <a:pt x="531093" y="818406"/>
                </a:lnTo>
                <a:lnTo>
                  <a:pt x="531093" y="761814"/>
                </a:lnTo>
                <a:close/>
                <a:moveTo>
                  <a:pt x="252487" y="635570"/>
                </a:moveTo>
                <a:lnTo>
                  <a:pt x="252487" y="692162"/>
                </a:lnTo>
                <a:lnTo>
                  <a:pt x="531093" y="692162"/>
                </a:lnTo>
                <a:lnTo>
                  <a:pt x="531093" y="635570"/>
                </a:lnTo>
                <a:close/>
                <a:moveTo>
                  <a:pt x="565919" y="0"/>
                </a:moveTo>
                <a:lnTo>
                  <a:pt x="687809" y="100124"/>
                </a:lnTo>
                <a:cubicBezTo>
                  <a:pt x="609451" y="123341"/>
                  <a:pt x="525289" y="136401"/>
                  <a:pt x="435322" y="139303"/>
                </a:cubicBezTo>
                <a:cubicBezTo>
                  <a:pt x="435322" y="145107"/>
                  <a:pt x="433871" y="155265"/>
                  <a:pt x="430969" y="169775"/>
                </a:cubicBezTo>
                <a:cubicBezTo>
                  <a:pt x="428067" y="187188"/>
                  <a:pt x="425165" y="198797"/>
                  <a:pt x="422263" y="204601"/>
                </a:cubicBezTo>
                <a:lnTo>
                  <a:pt x="692163" y="204601"/>
                </a:lnTo>
                <a:lnTo>
                  <a:pt x="692163" y="282959"/>
                </a:lnTo>
                <a:lnTo>
                  <a:pt x="400497" y="282959"/>
                </a:lnTo>
                <a:cubicBezTo>
                  <a:pt x="397594" y="291666"/>
                  <a:pt x="391790" y="306176"/>
                  <a:pt x="383084" y="326491"/>
                </a:cubicBezTo>
                <a:cubicBezTo>
                  <a:pt x="374377" y="349709"/>
                  <a:pt x="368573" y="365670"/>
                  <a:pt x="365671" y="374377"/>
                </a:cubicBezTo>
                <a:lnTo>
                  <a:pt x="757461" y="374377"/>
                </a:lnTo>
                <a:lnTo>
                  <a:pt x="757461" y="448382"/>
                </a:lnTo>
                <a:lnTo>
                  <a:pt x="326492" y="448382"/>
                </a:lnTo>
                <a:cubicBezTo>
                  <a:pt x="300372" y="489012"/>
                  <a:pt x="271351" y="526740"/>
                  <a:pt x="239427" y="561565"/>
                </a:cubicBezTo>
                <a:lnTo>
                  <a:pt x="522387" y="561565"/>
                </a:lnTo>
                <a:lnTo>
                  <a:pt x="557213" y="509327"/>
                </a:lnTo>
                <a:lnTo>
                  <a:pt x="692163" y="548506"/>
                </a:lnTo>
                <a:lnTo>
                  <a:pt x="657337" y="600744"/>
                </a:lnTo>
                <a:lnTo>
                  <a:pt x="657337" y="1057833"/>
                </a:lnTo>
                <a:lnTo>
                  <a:pt x="531093" y="1057833"/>
                </a:lnTo>
                <a:lnTo>
                  <a:pt x="531093" y="1009947"/>
                </a:lnTo>
                <a:lnTo>
                  <a:pt x="252487" y="1009947"/>
                </a:lnTo>
                <a:lnTo>
                  <a:pt x="252487" y="1057833"/>
                </a:lnTo>
                <a:lnTo>
                  <a:pt x="126244" y="1057833"/>
                </a:lnTo>
                <a:lnTo>
                  <a:pt x="126244" y="661690"/>
                </a:lnTo>
                <a:cubicBezTo>
                  <a:pt x="120439" y="664592"/>
                  <a:pt x="110282" y="670396"/>
                  <a:pt x="95771" y="679102"/>
                </a:cubicBezTo>
                <a:cubicBezTo>
                  <a:pt x="63847" y="699418"/>
                  <a:pt x="33375" y="716830"/>
                  <a:pt x="4353" y="731341"/>
                </a:cubicBezTo>
                <a:lnTo>
                  <a:pt x="0" y="722635"/>
                </a:lnTo>
                <a:cubicBezTo>
                  <a:pt x="84162" y="635570"/>
                  <a:pt x="149461" y="544153"/>
                  <a:pt x="195895" y="448382"/>
                </a:cubicBezTo>
                <a:lnTo>
                  <a:pt x="8707" y="448382"/>
                </a:lnTo>
                <a:lnTo>
                  <a:pt x="8707" y="374377"/>
                </a:lnTo>
                <a:lnTo>
                  <a:pt x="230721" y="374377"/>
                </a:lnTo>
                <a:cubicBezTo>
                  <a:pt x="242330" y="342453"/>
                  <a:pt x="253938" y="311981"/>
                  <a:pt x="265547" y="282959"/>
                </a:cubicBezTo>
                <a:lnTo>
                  <a:pt x="74005" y="282959"/>
                </a:lnTo>
                <a:lnTo>
                  <a:pt x="74005" y="204601"/>
                </a:lnTo>
                <a:lnTo>
                  <a:pt x="287313" y="204601"/>
                </a:lnTo>
                <a:cubicBezTo>
                  <a:pt x="287313" y="198797"/>
                  <a:pt x="290215" y="184286"/>
                  <a:pt x="296019" y="161069"/>
                </a:cubicBezTo>
                <a:cubicBezTo>
                  <a:pt x="298921" y="152363"/>
                  <a:pt x="300372" y="145107"/>
                  <a:pt x="300372" y="139303"/>
                </a:cubicBezTo>
                <a:cubicBezTo>
                  <a:pt x="236525" y="136401"/>
                  <a:pt x="153814" y="124792"/>
                  <a:pt x="52239" y="104477"/>
                </a:cubicBezTo>
                <a:lnTo>
                  <a:pt x="52239" y="91417"/>
                </a:lnTo>
                <a:cubicBezTo>
                  <a:pt x="240878" y="82711"/>
                  <a:pt x="412105" y="52238"/>
                  <a:pt x="565919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10.2.2 </a:t>
            </a:r>
            <a:r>
              <a:rPr lang="zh-CN" altLang="en-US" dirty="0"/>
              <a:t>折半插入排序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10.2.2 </a:t>
            </a:r>
            <a:r>
              <a:rPr lang="zh-CN" altLang="en-US" dirty="0"/>
              <a:t>折半插入排序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zh-CN" sz="2400" kern="100" dirty="0">
                    <a:effectLst/>
                    <a:cs typeface="Times New Roman" panose="02020603050405020304" pitchFamily="18" charset="0"/>
                  </a:rPr>
                  <a:t>折半插入排序是对直接插入排序的一种改进。当待排序序列较长时，如果采用折半查找的方法，可以更快地寻找插入位置，减少关键码的比较次数。</a:t>
                </a:r>
                <a:endParaRPr lang="en-US" altLang="zh-CN" sz="2400" kern="100" dirty="0">
                  <a:effectLst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折半插入排序虽然可以减少关键码的比较次数，但是并不减少排序元素的移动次数。比较次数为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，移动次数为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53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10.2.3 </a:t>
            </a:r>
            <a:r>
              <a:rPr lang="zh-CN" altLang="en-US" dirty="0"/>
              <a:t>希尔排序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10.2.3 </a:t>
            </a:r>
            <a:r>
              <a:rPr lang="zh-CN" altLang="en-US" dirty="0"/>
              <a:t>希尔排序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76350"/>
                <a:ext cx="11055325" cy="5057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基本思想：</a:t>
                </a:r>
                <a:r>
                  <a:rPr lang="zh-CN" altLang="en-US" sz="2400" dirty="0"/>
                  <a:t>相较于插入排序，对位置相隔较大距离的元素进行比较，使得元素在比较后能够一次跨过较大的距离。</a:t>
                </a:r>
                <a:endParaRPr lang="en-US" altLang="zh-CN" sz="2400" i="1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排序步骤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先给定一组严格递减的正整数增量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dirty="0"/>
                  <a:t>，且取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dirty="0"/>
                  <a:t>。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对于𝒊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𝟎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𝟏</a:t>
                </a:r>
                <a:r>
                  <a:rPr lang="en-US" altLang="zh-CN" sz="2400" dirty="0"/>
                  <a:t>,…,</a:t>
                </a:r>
                <a:r>
                  <a:rPr lang="zh-CN" altLang="en-US" sz="2400" dirty="0"/>
                  <a:t>𝒕−𝟏，进行下面各遍的处理：</a:t>
                </a:r>
                <a:endParaRPr lang="en-US" altLang="zh-CN" sz="2400" dirty="0"/>
              </a:p>
              <a:p>
                <a:pPr marL="914400" lvl="1" indent="-457200">
                  <a:lnSpc>
                    <a:spcPct val="12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将序列分成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组，每组中结点的下标相差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对每组节点使用插入排序</a:t>
                </a:r>
              </a:p>
              <a:p>
                <a:pPr>
                  <a:lnSpc>
                    <a:spcPct val="120000"/>
                  </a:lnSpc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76350"/>
                <a:ext cx="11055325" cy="5057775"/>
              </a:xfrm>
              <a:blipFill>
                <a:blip r:embed="rId2"/>
                <a:stretch>
                  <a:fillRect l="-883" t="-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50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希尔排序伪代码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10.2.3 </a:t>
            </a:r>
            <a:r>
              <a:rPr lang="zh-CN" altLang="en-US" dirty="0"/>
              <a:t>希尔排序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 indent="127000" algn="just">
                  <a:lnSpc>
                    <a:spcPct val="80000"/>
                  </a:lnSpc>
                </a:pPr>
                <a:r>
                  <a:rPr lang="zh-CN" altLang="zh-CN" b="1" kern="100" dirty="0">
                    <a:cs typeface="宋体" panose="02010600030101010101" pitchFamily="2" charset="-122"/>
                  </a:rPr>
                  <a:t>算法</a:t>
                </a:r>
                <a:r>
                  <a:rPr lang="en-US" altLang="zh-CN" b="1" kern="100" dirty="0">
                    <a:cs typeface="宋体" panose="02010600030101010101" pitchFamily="2" charset="-122"/>
                  </a:rPr>
                  <a:t>10-2</a:t>
                </a:r>
                <a:r>
                  <a:rPr lang="en-US" altLang="zh-CN" kern="100" dirty="0">
                    <a:cs typeface="宋体" panose="02010600030101010101" pitchFamily="2" charset="-122"/>
                  </a:rPr>
                  <a:t> </a:t>
                </a:r>
                <a:r>
                  <a:rPr lang="zh-CN" altLang="en-US" kern="100" dirty="0">
                    <a:cs typeface="宋体" panose="02010600030101010101" pitchFamily="2" charset="-122"/>
                  </a:rPr>
                  <a:t>希尔排序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i="1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b="0" i="0" kern="100" smtClean="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hell</m:t>
                    </m:r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Sort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𝑎</m:t>
                        </m:r>
                        <m:r>
                          <a:rPr lang="en-US" altLang="zh-CN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, </m:t>
                        </m:r>
                        <m:r>
                          <a:rPr lang="en-US" altLang="zh-CN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𝑙</m:t>
                        </m:r>
                        <m:r>
                          <a:rPr lang="en-US" altLang="zh-CN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, </m:t>
                        </m:r>
                        <m:r>
                          <a:rPr lang="en-US" altLang="zh-CN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𝑟</m:t>
                        </m:r>
                      </m:e>
                    </m:d>
                  </m:oMath>
                </a14:m>
                <a:endParaRPr lang="zh-CN" altLang="zh-CN" kern="100" dirty="0">
                  <a:cs typeface="宋体" panose="02010600030101010101" pitchFamily="2" charset="-122"/>
                </a:endParaRPr>
              </a:p>
              <a:p>
                <a:pPr indent="127000" algn="just">
                  <a:lnSpc>
                    <a:spcPct val="80000"/>
                  </a:lnSpc>
                </a:pPr>
                <a:r>
                  <a:rPr lang="zh-CN" altLang="zh-CN" b="1" kern="100" dirty="0">
                    <a:cs typeface="宋体" panose="02010600030101010101" pitchFamily="2" charset="-122"/>
                  </a:rPr>
                  <a:t>输入：</a:t>
                </a:r>
                <a:r>
                  <a:rPr lang="zh-CN" altLang="zh-CN" kern="100" dirty="0">
                    <a:cs typeface="宋体" panose="02010600030101010101" pitchFamily="2" charset="-122"/>
                  </a:rPr>
                  <a:t>序列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𝑎</m:t>
                    </m:r>
                  </m:oMath>
                </a14:m>
                <a:r>
                  <a:rPr lang="zh-CN" altLang="zh-CN" kern="100" dirty="0">
                    <a:cs typeface="宋体" panose="02010600030101010101" pitchFamily="2" charset="-122"/>
                  </a:rPr>
                  <a:t>，左端点</a:t>
                </a:r>
                <a:r>
                  <a:rPr lang="zh-CN" altLang="zh-CN" kern="100" dirty="0">
                    <a:cs typeface="Cambria Math" panose="02040503050406030204" pitchFamily="18" charset="0"/>
                  </a:rPr>
                  <a:t>下标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𝑙</m:t>
                    </m:r>
                  </m:oMath>
                </a14:m>
                <a:r>
                  <a:rPr lang="zh-CN" altLang="zh-CN" kern="100" dirty="0">
                    <a:cs typeface="宋体" panose="02010600030101010101" pitchFamily="2" charset="-122"/>
                  </a:rPr>
                  <a:t>，右端点</a:t>
                </a:r>
                <a:r>
                  <a:rPr lang="zh-CN" altLang="zh-CN" kern="100" dirty="0">
                    <a:cs typeface="Cambria Math" panose="02040503050406030204" pitchFamily="18" charset="0"/>
                  </a:rPr>
                  <a:t>下标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𝑟</m:t>
                    </m:r>
                  </m:oMath>
                </a14:m>
                <a:endParaRPr lang="zh-CN" altLang="zh-CN" kern="100" dirty="0"/>
              </a:p>
              <a:p>
                <a:pPr indent="127000" algn="just">
                  <a:lnSpc>
                    <a:spcPct val="80000"/>
                  </a:lnSpc>
                </a:pPr>
                <a:r>
                  <a:rPr lang="zh-CN" altLang="zh-CN" b="1" kern="100" dirty="0">
                    <a:cs typeface="宋体" panose="02010600030101010101" pitchFamily="2" charset="-122"/>
                  </a:rPr>
                  <a:t>输出：</a:t>
                </a:r>
                <a:r>
                  <a:rPr lang="zh-CN" altLang="zh-CN" kern="100" dirty="0">
                    <a:cs typeface="宋体" panose="02010600030101010101" pitchFamily="2" charset="-122"/>
                  </a:rPr>
                  <a:t>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𝑙</m:t>
                        </m:r>
                        <m:r>
                          <a:rPr lang="en-US" altLang="zh-CN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+1</m:t>
                        </m:r>
                      </m:sub>
                    </m:sSub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r>
                      <a:rPr lang="zh-CN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…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kern="100" dirty="0">
                    <a:cs typeface="宋体" panose="02010600030101010101" pitchFamily="2" charset="-122"/>
                  </a:rPr>
                  <a:t>元素顺序，使元素按照非递减顺序排列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t="-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9BB4D7E0-3784-48C2-B5FE-C56979C481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2365785"/>
                  </p:ext>
                </p:extLst>
              </p:nvPr>
            </p:nvGraphicFramePr>
            <p:xfrm>
              <a:off x="838200" y="2320197"/>
              <a:ext cx="7024309" cy="420637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96629">
                      <a:extLst>
                        <a:ext uri="{9D8B030D-6E8A-4147-A177-3AD203B41FA5}">
                          <a16:colId xmlns:a16="http://schemas.microsoft.com/office/drawing/2014/main" val="3122086157"/>
                        </a:ext>
                      </a:extLst>
                    </a:gridCol>
                    <a:gridCol w="6627680">
                      <a:extLst>
                        <a:ext uri="{9D8B030D-6E8A-4147-A177-3AD203B41FA5}">
                          <a16:colId xmlns:a16="http://schemas.microsoft.com/office/drawing/2014/main" val="2193577812"/>
                        </a:ext>
                      </a:extLst>
                    </a:gridCol>
                  </a:tblGrid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𝑑</m:t>
                              </m:r>
                              <m:r>
                                <a:rPr lang="zh-CN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sz="1400" i="1" ker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…</m:t>
                                  </m:r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sz="1400" i="1" ker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400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//</a:t>
                          </a:r>
                          <a:r>
                            <a:rPr lang="zh-CN" sz="1400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</a:rPr>
                            <a:t>希尔排序时使用的步长，根据不同步长循环进行插入排序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604997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2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𝐟𝐨𝐫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𝑚</m:t>
                              </m:r>
                              <m:r>
                                <a:rPr lang="zh-CN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sz="1400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to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400" kern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kern="0" baseline="-250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6136527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𝐟𝐨𝐫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𝑖</m:t>
                              </m:r>
                              <m:r>
                                <a:rPr lang="zh-CN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𝑙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to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𝑟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400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7520358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4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a:rPr lang="en-US" sz="1400" b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𝑣</m:t>
                              </m:r>
                              <m:r>
                                <a:rPr lang="zh-CN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31893342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 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𝐟𝐨𝐫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𝑗</m:t>
                              </m:r>
                              <m:r>
                                <a:rPr lang="zh-CN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𝑖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𝐝𝐨𝐰𝐧𝐭𝐨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𝑙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𝐬𝐭𝐞𝐩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400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//</a:t>
                          </a:r>
                          <a:r>
                            <a:rPr lang="zh-CN" sz="1400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</a:rPr>
                            <a:t>对序列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𝑗</m:t>
                                  </m:r>
                                  <m:r>
                                    <a:rPr lang="zh-CN" alt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sz="1400" i="1" ker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,</m:t>
                              </m:r>
                              <m:r>
                                <a:rPr lang="zh-CN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…</m:t>
                              </m:r>
                            </m:oMath>
                          </a14:m>
                          <a:r>
                            <a:rPr lang="zh-CN" sz="1400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</a:rPr>
                            <a:t>进行插入排序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00900251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6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|  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𝐢𝐟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𝑗</m:t>
                                  </m:r>
                                  <m:r>
                                    <a:rPr lang="zh-CN" alt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sz="1400" i="1" ker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&gt;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𝑣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1400" kern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93778240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7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|   |   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𝑗</m:t>
                                  </m:r>
                                  <m:r>
                                    <a:rPr lang="zh-CN" alt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sz="1400" i="1" ker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i="1" kern="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400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5726859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8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|  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𝐞𝐥𝐬𝐞</m:t>
                              </m:r>
                            </m:oMath>
                          </a14:m>
                          <a:r>
                            <a:rPr lang="en-US" sz="1400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40725541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9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|   |   </m:t>
                              </m:r>
                              <m:sSub>
                                <m:sSubPr>
                                  <m:ctrlPr>
                                    <a:rPr lang="zh-CN" sz="1400" i="1" ker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400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2606886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10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|   |  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𝐛𝐫𝐞𝐚𝐤</m:t>
                              </m:r>
                            </m:oMath>
                          </a14:m>
                          <a:r>
                            <a:rPr lang="en-US" sz="1400" kern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6873686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12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|  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kern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0537906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13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|  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kern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1260197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14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8403579"/>
                      </a:ext>
                    </a:extLst>
                  </a:tr>
                  <a:tr h="19812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15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b="1" kern="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73844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9BB4D7E0-3784-48C2-B5FE-C56979C481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2365785"/>
                  </p:ext>
                </p:extLst>
              </p:nvPr>
            </p:nvGraphicFramePr>
            <p:xfrm>
              <a:off x="838200" y="2320197"/>
              <a:ext cx="7024309" cy="420637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96629">
                      <a:extLst>
                        <a:ext uri="{9D8B030D-6E8A-4147-A177-3AD203B41FA5}">
                          <a16:colId xmlns:a16="http://schemas.microsoft.com/office/drawing/2014/main" val="3122086157"/>
                        </a:ext>
                      </a:extLst>
                    </a:gridCol>
                    <a:gridCol w="6627680">
                      <a:extLst>
                        <a:ext uri="{9D8B030D-6E8A-4147-A177-3AD203B41FA5}">
                          <a16:colId xmlns:a16="http://schemas.microsoft.com/office/drawing/2014/main" val="2193577812"/>
                        </a:ext>
                      </a:extLst>
                    </a:gridCol>
                  </a:tblGrid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b="-1372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8604997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2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100000" b="-1272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6136527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200000" b="-1172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7520358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4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300000" b="-1072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1893342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362264" b="-871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0900251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6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462264" b="-771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778240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7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573077" b="-686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726859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8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729167" b="-64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725541"/>
                      </a:ext>
                    </a:extLst>
                  </a:tr>
                  <a:tr h="316992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9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765385" b="-494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2606886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10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918367" b="-424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6873686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12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1039583" b="-3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537906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13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1139583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1260197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14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1239583" b="-1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403579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15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74" t="-1339583" b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38444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793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希尔排序过程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10.2.3 </a:t>
            </a:r>
            <a:r>
              <a:rPr lang="zh-CN" altLang="en-US" dirty="0"/>
              <a:t>希尔排序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对关键字序列</a:t>
                </a:r>
                <a:r>
                  <a:rPr lang="en-US" altLang="zh-CN" sz="2400" dirty="0"/>
                  <a:t>{57,26,72,88,48,42,36,84,66}</a:t>
                </a:r>
                <a:r>
                  <a:rPr lang="zh-CN" altLang="en-US" sz="2400" dirty="0"/>
                  <a:t>进行升序排列，设置增量序列为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={4,3,1}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1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6FA2E16-3BB4-B77A-C2F3-3407449A3C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6645" y="2559198"/>
            <a:ext cx="4018710" cy="3646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575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希尔排序性能分析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10.2.3 </a:t>
            </a:r>
            <a:r>
              <a:rPr lang="zh-CN" altLang="en-US" dirty="0"/>
              <a:t>希尔排序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时间复杂度：</a:t>
                </a:r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400" dirty="0"/>
                  <a:t>依赖于增量序列，没有确切结论</a:t>
                </a:r>
                <a:endParaRPr lang="en-US" altLang="zh-CN" sz="2400" dirty="0"/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2400" dirty="0"/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2400" dirty="0"/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2400" dirty="0"/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2400" dirty="0"/>
              </a:p>
              <a:p>
                <a:pPr lvl="1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24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空间复杂度：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稳定性分析：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不稳定</a:t>
                </a:r>
                <a:endParaRPr lang="en-US" altLang="zh-CN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C74AE0C-C28D-4237-8D26-B7BE4C4E5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04667"/>
              </p:ext>
            </p:extLst>
          </p:nvPr>
        </p:nvGraphicFramePr>
        <p:xfrm>
          <a:off x="1953241" y="2530046"/>
          <a:ext cx="6990686" cy="1463040"/>
        </p:xfrm>
        <a:graphic>
          <a:graphicData uri="http://schemas.openxmlformats.org/drawingml/2006/table">
            <a:tbl>
              <a:tblPr/>
              <a:tblGrid>
                <a:gridCol w="3495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5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75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步长序列</a:t>
                      </a:r>
                    </a:p>
                  </a:txBody>
                  <a:tcPr marR="2000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最坏情况下复杂度</a:t>
                      </a:r>
                    </a:p>
                  </a:txBody>
                  <a:tcPr marR="20002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/>
                          <a:latin typeface="Times New Roman"/>
                        </a:rPr>
                        <a:t>n</a:t>
                      </a:r>
                      <a:r>
                        <a:rPr lang="en-US" dirty="0">
                          <a:effectLst/>
                          <a:latin typeface="Times New Roman"/>
                        </a:rPr>
                        <a:t> / 2</a:t>
                      </a:r>
                      <a:r>
                        <a:rPr lang="en-US" i="1" baseline="30000" dirty="0">
                          <a:effectLst/>
                          <a:latin typeface="Times New Roman"/>
                        </a:rPr>
                        <a:t>i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Times New Roman"/>
                        </a:rPr>
                        <a:t>(</a:t>
                      </a:r>
                      <a:r>
                        <a:rPr lang="en-US" i="1" dirty="0">
                          <a:effectLst/>
                          <a:latin typeface="Times New Roman"/>
                        </a:rPr>
                        <a:t>n</a:t>
                      </a:r>
                      <a:r>
                        <a:rPr lang="en-US" baseline="30000" dirty="0">
                          <a:effectLst/>
                          <a:latin typeface="Times New Roman"/>
                        </a:rPr>
                        <a:t>2</a:t>
                      </a:r>
                      <a:r>
                        <a:rPr lang="en-US" dirty="0">
                          <a:effectLst/>
                          <a:latin typeface="Times New Roman"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2</a:t>
                      </a:r>
                      <a:r>
                        <a:rPr lang="en-US" i="1" baseline="30000">
                          <a:effectLst/>
                          <a:latin typeface="Times New Roman"/>
                        </a:rPr>
                        <a:t>k</a:t>
                      </a:r>
                      <a:r>
                        <a:rPr lang="en-US">
                          <a:effectLst/>
                          <a:latin typeface="Times New Roman"/>
                        </a:rPr>
                        <a:t> − 1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Times New Roman"/>
                        </a:rPr>
                        <a:t>(</a:t>
                      </a:r>
                      <a:r>
                        <a:rPr lang="en-US" i="1" dirty="0">
                          <a:effectLst/>
                          <a:latin typeface="Times New Roman"/>
                        </a:rPr>
                        <a:t>n</a:t>
                      </a:r>
                      <a:r>
                        <a:rPr lang="en-US" baseline="30000" dirty="0">
                          <a:effectLst/>
                          <a:latin typeface="Times New Roman"/>
                        </a:rPr>
                        <a:t>3 / 2</a:t>
                      </a:r>
                      <a:r>
                        <a:rPr lang="en-US" dirty="0">
                          <a:effectLst/>
                          <a:latin typeface="Times New Roman"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Times New Roman"/>
                        </a:rPr>
                        <a:t>2</a:t>
                      </a:r>
                      <a:r>
                        <a:rPr lang="en-US" i="1" baseline="30000">
                          <a:effectLst/>
                          <a:latin typeface="Times New Roman"/>
                        </a:rPr>
                        <a:t>i</a:t>
                      </a:r>
                      <a:r>
                        <a:rPr lang="en-US">
                          <a:effectLst/>
                          <a:latin typeface="Times New Roman"/>
                        </a:rPr>
                        <a:t>3</a:t>
                      </a:r>
                      <a:r>
                        <a:rPr lang="en-US" i="1" baseline="30000">
                          <a:effectLst/>
                          <a:latin typeface="Times New Roman"/>
                        </a:rPr>
                        <a:t>i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  <a:latin typeface="Times New Roman"/>
                        </a:rPr>
                        <a:t>(</a:t>
                      </a:r>
                      <a:r>
                        <a:rPr lang="en-US" b="1" i="1" dirty="0" err="1">
                          <a:effectLst/>
                          <a:latin typeface="Times New Roman"/>
                        </a:rPr>
                        <a:t>n</a:t>
                      </a:r>
                      <a:r>
                        <a:rPr lang="en-US" b="1" dirty="0" err="1">
                          <a:effectLst/>
                          <a:latin typeface="Times New Roman"/>
                        </a:rPr>
                        <a:t>log</a:t>
                      </a:r>
                      <a:r>
                        <a:rPr lang="en-US" b="1" dirty="0">
                          <a:effectLst/>
                          <a:latin typeface="Times New Roman"/>
                        </a:rPr>
                        <a:t> </a:t>
                      </a:r>
                      <a:r>
                        <a:rPr lang="en-US" b="1" baseline="30000" dirty="0">
                          <a:effectLst/>
                          <a:latin typeface="Times New Roman"/>
                        </a:rPr>
                        <a:t>2</a:t>
                      </a:r>
                      <a:r>
                        <a:rPr lang="en-US" b="1" i="1" dirty="0">
                          <a:effectLst/>
                          <a:latin typeface="Times New Roman"/>
                        </a:rPr>
                        <a:t>n</a:t>
                      </a:r>
                      <a:r>
                        <a:rPr lang="en-US" b="1" dirty="0">
                          <a:effectLst/>
                          <a:latin typeface="Times New Roman"/>
                        </a:rPr>
                        <a:t>)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42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10.3 </a:t>
            </a:r>
            <a:r>
              <a:rPr lang="zh-CN" altLang="en-US" dirty="0"/>
              <a:t>选择排序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 </a:t>
            </a:r>
            <a:r>
              <a:rPr lang="zh-CN" altLang="en-US" dirty="0"/>
              <a:t>选择排序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基本思想：首先选出键值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最小</a:t>
                </a:r>
                <a:r>
                  <a:rPr lang="zh-CN" altLang="en-US" sz="2400" dirty="0"/>
                  <a:t>的项，将它与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第一个项</a:t>
                </a:r>
                <a:r>
                  <a:rPr lang="zh-CN" altLang="en-US" sz="2400" dirty="0"/>
                  <a:t>交换位置；然后选出键值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次小</a:t>
                </a:r>
                <a:r>
                  <a:rPr lang="zh-CN" altLang="en-US" sz="2400" dirty="0"/>
                  <a:t>的项，将其与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第二个项</a:t>
                </a:r>
                <a:r>
                  <a:rPr lang="zh-CN" altLang="en-US" sz="2400" dirty="0"/>
                  <a:t>交换位置；</a:t>
                </a:r>
                <a:r>
                  <a:rPr lang="en-US" altLang="zh-CN" sz="2400" dirty="0"/>
                  <a:t>…</a:t>
                </a:r>
                <a:r>
                  <a:rPr lang="zh-CN" altLang="en-US" sz="2400" dirty="0"/>
                  <a:t>；直到整个序列完成排序。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步骤：</a:t>
                </a:r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假设待排序的序列为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依次对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  1,  ⋯,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−2 </m:t>
                    </m:r>
                  </m:oMath>
                </a14:m>
                <a:r>
                  <a:rPr lang="zh-CN" altLang="en-US" sz="2400" dirty="0"/>
                  <a:t>执行如下步骤：</a:t>
                </a:r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400" dirty="0"/>
                  <a:t> 中选择一个键值最小的项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交换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68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10.3.1 </a:t>
            </a:r>
            <a:r>
              <a:rPr lang="zh-CN" altLang="en-US" dirty="0"/>
              <a:t>简单选择排序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10.3.1 </a:t>
            </a:r>
            <a:r>
              <a:rPr lang="zh-CN" altLang="en-US" dirty="0"/>
              <a:t>简单选择排序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61ED6-686E-B748-C9C0-9B3B217999D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zh-CN" dirty="0"/>
              <a:t>简单选择排序在从待排序序列中选出键值最小的项时，所用的策略是简单的逐个枚举法。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196047-E6ED-4A79-B9E8-3A3C4E780B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6234" y="1980864"/>
            <a:ext cx="4099532" cy="40327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7C4717-7631-4114-9823-CDAB4DA914B0}"/>
              </a:ext>
            </a:extLst>
          </p:cNvPr>
          <p:cNvSpPr txBox="1"/>
          <p:nvPr/>
        </p:nvSpPr>
        <p:spPr>
          <a:xfrm>
            <a:off x="5044440" y="6013628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简单选择排序过程</a:t>
            </a:r>
          </a:p>
        </p:txBody>
      </p:sp>
    </p:spTree>
    <p:extLst>
      <p:ext uri="{BB962C8B-B14F-4D97-AF65-F5344CB8AC3E}">
        <p14:creationId xmlns:p14="http://schemas.microsoft.com/office/powerpoint/2010/main" val="1466554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简单选择排序伪代码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10.3.1 </a:t>
            </a:r>
            <a:r>
              <a:rPr lang="zh-CN" altLang="en-US" dirty="0"/>
              <a:t>简单选择排序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/>
                  <a:t>算法</a:t>
                </a:r>
                <a:r>
                  <a:rPr lang="en-US" altLang="zh-CN" b="1" dirty="0"/>
                  <a:t>10-3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简单选择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排序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𝑆𝑒𝑙𝑒𝑐𝑡𝑖𝑜𝑛𝑆𝑜𝑟𝑡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输入：序列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，左端点下标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，右端点下标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输出：调整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/>
                  <a:t>元素顺序，使元素按照非递减顺序排列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607" t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7CC9C2C-E7CF-4867-AB60-1C0CC7C9D6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0551"/>
                  </p:ext>
                </p:extLst>
              </p:nvPr>
            </p:nvGraphicFramePr>
            <p:xfrm>
              <a:off x="584224" y="2491032"/>
              <a:ext cx="8294305" cy="387397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72072">
                      <a:extLst>
                        <a:ext uri="{9D8B030D-6E8A-4147-A177-3AD203B41FA5}">
                          <a16:colId xmlns:a16="http://schemas.microsoft.com/office/drawing/2014/main" val="1756662735"/>
                        </a:ext>
                      </a:extLst>
                    </a:gridCol>
                    <a:gridCol w="7622233">
                      <a:extLst>
                        <a:ext uri="{9D8B030D-6E8A-4147-A177-3AD203B41FA5}">
                          <a16:colId xmlns:a16="http://schemas.microsoft.com/office/drawing/2014/main" val="1151214975"/>
                        </a:ext>
                      </a:extLst>
                    </a:gridCol>
                  </a:tblGrid>
                  <a:tr h="309818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𝐟𝐨𝐫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lang="zh-CN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←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to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  <m:r>
                                <a:rPr lang="zh-CN" alt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//</a:t>
                          </a:r>
                          <a:r>
                            <a:rPr lang="zh-CN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依次从剩余未排序序列中选取一个最小的记录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1147096"/>
                      </a:ext>
                    </a:extLst>
                  </a:tr>
                  <a:tr h="309818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2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  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  <m:r>
                                <a:rPr lang="zh-CN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←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33813626"/>
                      </a:ext>
                    </a:extLst>
                  </a:tr>
                  <a:tr h="309818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  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𝐟𝐨𝐫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lang="zh-CN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←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to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5551881"/>
                      </a:ext>
                    </a:extLst>
                  </a:tr>
                  <a:tr h="34785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4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600" b="1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𝐢𝐟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sz="1600" b="1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zh-CN" sz="1600" b="1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2705569"/>
                      </a:ext>
                    </a:extLst>
                  </a:tr>
                  <a:tr h="309818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   |   |  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  <m:r>
                                <a:rPr lang="zh-CN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←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31603791"/>
                      </a:ext>
                    </a:extLst>
                  </a:tr>
                  <a:tr h="309818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6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   |  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5342889"/>
                      </a:ext>
                    </a:extLst>
                  </a:tr>
                  <a:tr h="309818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7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   |  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zh-CN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600" b="1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//</a:t>
                          </a:r>
                          <a:r>
                            <a:rPr lang="zh-CN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将当前的最小记录放入已排序好的队列的末尾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8744752"/>
                      </a:ext>
                    </a:extLst>
                  </a:tr>
                  <a:tr h="309818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8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   |   </m:t>
                              </m:r>
                              <m:sSub>
                                <m:sSubPr>
                                  <m:ctrlPr>
                                    <a:rPr lang="zh-CN" sz="1600" b="1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600" b="1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3777896"/>
                      </a:ext>
                    </a:extLst>
                  </a:tr>
                  <a:tr h="309818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9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   |   </m:t>
                              </m:r>
                              <m:sSub>
                                <m:sSubPr>
                                  <m:ctrlPr>
                                    <a:rPr lang="zh-CN" sz="1600" b="1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zh-CN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←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6223675"/>
                      </a:ext>
                    </a:extLst>
                  </a:tr>
                  <a:tr h="38349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10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   </m:t>
                              </m:r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100881"/>
                      </a:ext>
                    </a:extLst>
                  </a:tr>
                  <a:tr h="546494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11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12700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1683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7CC9C2C-E7CF-4867-AB60-1C0CC7C9D6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0551"/>
                  </p:ext>
                </p:extLst>
              </p:nvPr>
            </p:nvGraphicFramePr>
            <p:xfrm>
              <a:off x="584224" y="2491032"/>
              <a:ext cx="8294305" cy="387397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72072">
                      <a:extLst>
                        <a:ext uri="{9D8B030D-6E8A-4147-A177-3AD203B41FA5}">
                          <a16:colId xmlns:a16="http://schemas.microsoft.com/office/drawing/2014/main" val="1756662735"/>
                        </a:ext>
                      </a:extLst>
                    </a:gridCol>
                    <a:gridCol w="7622233">
                      <a:extLst>
                        <a:ext uri="{9D8B030D-6E8A-4147-A177-3AD203B41FA5}">
                          <a16:colId xmlns:a16="http://schemas.microsoft.com/office/drawing/2014/main" val="1151214975"/>
                        </a:ext>
                      </a:extLst>
                    </a:gridCol>
                  </a:tblGrid>
                  <a:tr h="322707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786" b="-11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147096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2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786" t="-100000" b="-10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3813626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786" t="-200000" b="-9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5551881"/>
                      </a:ext>
                    </a:extLst>
                  </a:tr>
                  <a:tr h="362331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4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786" t="-265000" b="-6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705569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786" t="-413208" b="-68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1603791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6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786" t="-513208" b="-58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5342889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7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786" t="-613208" b="-48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744752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8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786" t="-713208" b="-38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777896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9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786" t="-813208" b="-28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6223675"/>
                      </a:ext>
                    </a:extLst>
                  </a:tr>
                  <a:tr h="38349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10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786" t="-768254" b="-1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100881"/>
                      </a:ext>
                    </a:extLst>
                  </a:tr>
                  <a:tr h="546494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11</a:t>
                          </a:r>
                          <a:endParaRPr lang="zh-CN" altLang="en-US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786" t="-60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1683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881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9801"/>
          <p:cNvSpPr txBox="1"/>
          <p:nvPr/>
        </p:nvSpPr>
        <p:spPr>
          <a:xfrm flipV="1">
            <a:off x="0" y="729000"/>
            <a:ext cx="11615165" cy="5400000"/>
          </a:xfrm>
          <a:prstGeom prst="cube">
            <a:avLst>
              <a:gd name="adj" fmla="val 1804"/>
            </a:avLst>
          </a:prstGeom>
          <a:pattFill prst="lt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dirty="0"/>
          </a:p>
        </p:txBody>
      </p:sp>
      <p:sp>
        <p:nvSpPr>
          <p:cNvPr id="5" name="六边形 4"/>
          <p:cNvSpPr/>
          <p:nvPr/>
        </p:nvSpPr>
        <p:spPr>
          <a:xfrm rot="5400000">
            <a:off x="-5678865" y="-723361"/>
            <a:ext cx="9564253" cy="8696378"/>
          </a:xfrm>
          <a:prstGeom prst="hexagon">
            <a:avLst>
              <a:gd name="adj" fmla="val 30493"/>
              <a:gd name="vf" fmla="val 115470"/>
            </a:avLst>
          </a:prstGeom>
          <a:gradFill>
            <a:gsLst>
              <a:gs pos="77000">
                <a:srgbClr val="016773"/>
              </a:gs>
              <a:gs pos="100000">
                <a:srgbClr val="007684"/>
              </a:gs>
            </a:gsLst>
            <a:lin ang="5400000" scaled="0"/>
          </a:gradFill>
          <a:ln>
            <a:noFill/>
          </a:ln>
          <a:effectLst>
            <a:outerShdw blurRad="698500" dist="165100" algn="l" rotWithShape="0">
              <a:srgbClr val="013F4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rot="19714174">
            <a:off x="-2503449" y="2643987"/>
            <a:ext cx="7581286" cy="4086054"/>
          </a:xfrm>
          <a:prstGeom prst="parallelogram">
            <a:avLst>
              <a:gd name="adj" fmla="val 61032"/>
            </a:avLst>
          </a:prstGeom>
          <a:solidFill>
            <a:srgbClr val="00AB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20891" y="2740372"/>
            <a:ext cx="540023" cy="1384403"/>
          </a:xfrm>
          <a:custGeom>
            <a:avLst/>
            <a:gdLst/>
            <a:ahLst/>
            <a:cxnLst/>
            <a:rect l="l" t="t" r="r" b="b"/>
            <a:pathLst>
              <a:path w="540023" h="1384403">
                <a:moveTo>
                  <a:pt x="195374" y="1232620"/>
                </a:moveTo>
                <a:lnTo>
                  <a:pt x="204155" y="1247987"/>
                </a:lnTo>
                <a:cubicBezTo>
                  <a:pt x="132445" y="1288964"/>
                  <a:pt x="80491" y="1317502"/>
                  <a:pt x="48295" y="1333600"/>
                </a:cubicBezTo>
                <a:cubicBezTo>
                  <a:pt x="42441" y="1337991"/>
                  <a:pt x="37319" y="1336527"/>
                  <a:pt x="32928" y="1329210"/>
                </a:cubicBezTo>
                <a:cubicBezTo>
                  <a:pt x="27074" y="1321892"/>
                  <a:pt x="16830" y="1305062"/>
                  <a:pt x="2195" y="1278720"/>
                </a:cubicBezTo>
                <a:cubicBezTo>
                  <a:pt x="732" y="1277256"/>
                  <a:pt x="0" y="1275793"/>
                  <a:pt x="0" y="1274329"/>
                </a:cubicBezTo>
                <a:close/>
                <a:moveTo>
                  <a:pt x="458800" y="863824"/>
                </a:moveTo>
                <a:cubicBezTo>
                  <a:pt x="460264" y="862361"/>
                  <a:pt x="463190" y="863092"/>
                  <a:pt x="467581" y="866019"/>
                </a:cubicBezTo>
                <a:cubicBezTo>
                  <a:pt x="470508" y="867483"/>
                  <a:pt x="474167" y="870410"/>
                  <a:pt x="478557" y="874800"/>
                </a:cubicBezTo>
                <a:cubicBezTo>
                  <a:pt x="500509" y="892362"/>
                  <a:pt x="515144" y="903338"/>
                  <a:pt x="522461" y="907728"/>
                </a:cubicBezTo>
                <a:cubicBezTo>
                  <a:pt x="528315" y="912119"/>
                  <a:pt x="530510" y="915778"/>
                  <a:pt x="529047" y="918705"/>
                </a:cubicBezTo>
                <a:cubicBezTo>
                  <a:pt x="529047" y="920168"/>
                  <a:pt x="526120" y="922363"/>
                  <a:pt x="520266" y="925290"/>
                </a:cubicBezTo>
                <a:cubicBezTo>
                  <a:pt x="511485" y="928217"/>
                  <a:pt x="507826" y="934071"/>
                  <a:pt x="509290" y="942852"/>
                </a:cubicBezTo>
                <a:cubicBezTo>
                  <a:pt x="509290" y="1112615"/>
                  <a:pt x="508558" y="1223839"/>
                  <a:pt x="507095" y="1276525"/>
                </a:cubicBezTo>
                <a:cubicBezTo>
                  <a:pt x="507095" y="1314575"/>
                  <a:pt x="500509" y="1336527"/>
                  <a:pt x="487338" y="1342381"/>
                </a:cubicBezTo>
                <a:cubicBezTo>
                  <a:pt x="477093" y="1351162"/>
                  <a:pt x="467581" y="1361406"/>
                  <a:pt x="458800" y="1373114"/>
                </a:cubicBezTo>
                <a:cubicBezTo>
                  <a:pt x="450019" y="1381895"/>
                  <a:pt x="442702" y="1385554"/>
                  <a:pt x="436848" y="1384090"/>
                </a:cubicBezTo>
                <a:cubicBezTo>
                  <a:pt x="432457" y="1381163"/>
                  <a:pt x="430994" y="1373846"/>
                  <a:pt x="432457" y="1362138"/>
                </a:cubicBezTo>
                <a:cubicBezTo>
                  <a:pt x="436848" y="1347503"/>
                  <a:pt x="433921" y="1337259"/>
                  <a:pt x="423677" y="1331405"/>
                </a:cubicBezTo>
                <a:cubicBezTo>
                  <a:pt x="413432" y="1321161"/>
                  <a:pt x="392212" y="1307989"/>
                  <a:pt x="360015" y="1291891"/>
                </a:cubicBezTo>
                <a:lnTo>
                  <a:pt x="366601" y="1278720"/>
                </a:lnTo>
                <a:lnTo>
                  <a:pt x="443434" y="1294086"/>
                </a:lnTo>
                <a:cubicBezTo>
                  <a:pt x="447824" y="1276525"/>
                  <a:pt x="450019" y="1152861"/>
                  <a:pt x="450019" y="923095"/>
                </a:cubicBezTo>
                <a:lnTo>
                  <a:pt x="278792" y="929681"/>
                </a:lnTo>
                <a:lnTo>
                  <a:pt x="274402" y="1221644"/>
                </a:lnTo>
                <a:cubicBezTo>
                  <a:pt x="302208" y="1173349"/>
                  <a:pt x="323428" y="1130177"/>
                  <a:pt x="338063" y="1092127"/>
                </a:cubicBezTo>
                <a:cubicBezTo>
                  <a:pt x="323428" y="1061394"/>
                  <a:pt x="305135" y="1027002"/>
                  <a:pt x="283183" y="988951"/>
                </a:cubicBezTo>
                <a:lnTo>
                  <a:pt x="296354" y="980171"/>
                </a:lnTo>
                <a:cubicBezTo>
                  <a:pt x="318306" y="1005050"/>
                  <a:pt x="337332" y="1028465"/>
                  <a:pt x="353430" y="1050417"/>
                </a:cubicBezTo>
                <a:cubicBezTo>
                  <a:pt x="357820" y="1038710"/>
                  <a:pt x="362211" y="1026270"/>
                  <a:pt x="366601" y="1013099"/>
                </a:cubicBezTo>
                <a:cubicBezTo>
                  <a:pt x="373918" y="986756"/>
                  <a:pt x="378309" y="966999"/>
                  <a:pt x="379772" y="953828"/>
                </a:cubicBezTo>
                <a:cubicBezTo>
                  <a:pt x="379772" y="947974"/>
                  <a:pt x="384163" y="947242"/>
                  <a:pt x="392944" y="951633"/>
                </a:cubicBezTo>
                <a:cubicBezTo>
                  <a:pt x="397334" y="956023"/>
                  <a:pt x="406847" y="961877"/>
                  <a:pt x="421481" y="969194"/>
                </a:cubicBezTo>
                <a:cubicBezTo>
                  <a:pt x="427335" y="972121"/>
                  <a:pt x="430994" y="974317"/>
                  <a:pt x="432457" y="975780"/>
                </a:cubicBezTo>
                <a:cubicBezTo>
                  <a:pt x="436848" y="977244"/>
                  <a:pt x="436848" y="983098"/>
                  <a:pt x="432457" y="993342"/>
                </a:cubicBezTo>
                <a:cubicBezTo>
                  <a:pt x="430994" y="997732"/>
                  <a:pt x="428067" y="1004318"/>
                  <a:pt x="423677" y="1013099"/>
                </a:cubicBezTo>
                <a:cubicBezTo>
                  <a:pt x="420750" y="1021880"/>
                  <a:pt x="417823" y="1028465"/>
                  <a:pt x="414896" y="1032856"/>
                </a:cubicBezTo>
                <a:cubicBezTo>
                  <a:pt x="406115" y="1054808"/>
                  <a:pt x="397334" y="1075297"/>
                  <a:pt x="388553" y="1094322"/>
                </a:cubicBezTo>
                <a:cubicBezTo>
                  <a:pt x="413432" y="1127982"/>
                  <a:pt x="430994" y="1153593"/>
                  <a:pt x="441238" y="1171154"/>
                </a:cubicBezTo>
                <a:cubicBezTo>
                  <a:pt x="448556" y="1182862"/>
                  <a:pt x="448556" y="1193838"/>
                  <a:pt x="441238" y="1204082"/>
                </a:cubicBezTo>
                <a:cubicBezTo>
                  <a:pt x="429531" y="1224571"/>
                  <a:pt x="417823" y="1239206"/>
                  <a:pt x="406115" y="1247987"/>
                </a:cubicBezTo>
                <a:cubicBezTo>
                  <a:pt x="391480" y="1211400"/>
                  <a:pt x="376845" y="1175545"/>
                  <a:pt x="362211" y="1140421"/>
                </a:cubicBezTo>
                <a:cubicBezTo>
                  <a:pt x="338795" y="1179935"/>
                  <a:pt x="308794" y="1216522"/>
                  <a:pt x="272207" y="1250182"/>
                </a:cubicBezTo>
                <a:lnTo>
                  <a:pt x="272207" y="1337991"/>
                </a:lnTo>
                <a:cubicBezTo>
                  <a:pt x="272207" y="1346771"/>
                  <a:pt x="269280" y="1351894"/>
                  <a:pt x="263426" y="1353357"/>
                </a:cubicBezTo>
                <a:cubicBezTo>
                  <a:pt x="248791" y="1363602"/>
                  <a:pt x="234156" y="1370919"/>
                  <a:pt x="219522" y="1375309"/>
                </a:cubicBezTo>
                <a:cubicBezTo>
                  <a:pt x="212204" y="1376773"/>
                  <a:pt x="209277" y="1373846"/>
                  <a:pt x="210741" y="1366528"/>
                </a:cubicBezTo>
                <a:cubicBezTo>
                  <a:pt x="213668" y="1307989"/>
                  <a:pt x="216595" y="1202619"/>
                  <a:pt x="219522" y="1050417"/>
                </a:cubicBezTo>
                <a:cubicBezTo>
                  <a:pt x="220985" y="1005050"/>
                  <a:pt x="221717" y="975048"/>
                  <a:pt x="221717" y="960414"/>
                </a:cubicBezTo>
                <a:cubicBezTo>
                  <a:pt x="221717" y="932608"/>
                  <a:pt x="221717" y="906265"/>
                  <a:pt x="221717" y="881386"/>
                </a:cubicBezTo>
                <a:cubicBezTo>
                  <a:pt x="221717" y="876995"/>
                  <a:pt x="222449" y="874800"/>
                  <a:pt x="223912" y="874800"/>
                </a:cubicBezTo>
                <a:cubicBezTo>
                  <a:pt x="223912" y="873337"/>
                  <a:pt x="226107" y="873337"/>
                  <a:pt x="230498" y="874800"/>
                </a:cubicBezTo>
                <a:cubicBezTo>
                  <a:pt x="242206" y="879191"/>
                  <a:pt x="259035" y="887972"/>
                  <a:pt x="280988" y="901143"/>
                </a:cubicBezTo>
                <a:lnTo>
                  <a:pt x="434653" y="894557"/>
                </a:lnTo>
                <a:cubicBezTo>
                  <a:pt x="434653" y="894557"/>
                  <a:pt x="435384" y="894557"/>
                  <a:pt x="436848" y="894557"/>
                </a:cubicBezTo>
                <a:cubicBezTo>
                  <a:pt x="445629" y="893094"/>
                  <a:pt x="450019" y="890167"/>
                  <a:pt x="450019" y="885776"/>
                </a:cubicBezTo>
                <a:cubicBezTo>
                  <a:pt x="452946" y="882849"/>
                  <a:pt x="454410" y="878459"/>
                  <a:pt x="454410" y="872605"/>
                </a:cubicBezTo>
                <a:cubicBezTo>
                  <a:pt x="455873" y="866751"/>
                  <a:pt x="457337" y="863824"/>
                  <a:pt x="458800" y="863824"/>
                </a:cubicBezTo>
                <a:close/>
                <a:moveTo>
                  <a:pt x="111956" y="857239"/>
                </a:moveTo>
                <a:cubicBezTo>
                  <a:pt x="113420" y="855775"/>
                  <a:pt x="115615" y="856507"/>
                  <a:pt x="118542" y="859434"/>
                </a:cubicBezTo>
                <a:cubicBezTo>
                  <a:pt x="120005" y="860897"/>
                  <a:pt x="123664" y="863092"/>
                  <a:pt x="129518" y="866019"/>
                </a:cubicBezTo>
                <a:cubicBezTo>
                  <a:pt x="155860" y="880654"/>
                  <a:pt x="170495" y="889435"/>
                  <a:pt x="173422" y="892362"/>
                </a:cubicBezTo>
                <a:cubicBezTo>
                  <a:pt x="177813" y="895289"/>
                  <a:pt x="177081" y="899679"/>
                  <a:pt x="171227" y="905533"/>
                </a:cubicBezTo>
                <a:cubicBezTo>
                  <a:pt x="166836" y="909924"/>
                  <a:pt x="158787" y="919436"/>
                  <a:pt x="147080" y="934071"/>
                </a:cubicBezTo>
                <a:cubicBezTo>
                  <a:pt x="110493" y="980902"/>
                  <a:pt x="81223" y="1013099"/>
                  <a:pt x="59271" y="1030660"/>
                </a:cubicBezTo>
                <a:lnTo>
                  <a:pt x="131713" y="1021880"/>
                </a:lnTo>
                <a:cubicBezTo>
                  <a:pt x="136103" y="1014562"/>
                  <a:pt x="139762" y="1007977"/>
                  <a:pt x="142689" y="1002123"/>
                </a:cubicBezTo>
                <a:cubicBezTo>
                  <a:pt x="150006" y="988951"/>
                  <a:pt x="155860" y="975048"/>
                  <a:pt x="160251" y="960414"/>
                </a:cubicBezTo>
                <a:cubicBezTo>
                  <a:pt x="161714" y="957487"/>
                  <a:pt x="163178" y="956023"/>
                  <a:pt x="164641" y="956023"/>
                </a:cubicBezTo>
                <a:cubicBezTo>
                  <a:pt x="164641" y="954560"/>
                  <a:pt x="166105" y="955292"/>
                  <a:pt x="169032" y="958218"/>
                </a:cubicBezTo>
                <a:cubicBezTo>
                  <a:pt x="193911" y="974317"/>
                  <a:pt x="209277" y="986024"/>
                  <a:pt x="215131" y="993342"/>
                </a:cubicBezTo>
                <a:cubicBezTo>
                  <a:pt x="217326" y="994074"/>
                  <a:pt x="218424" y="995537"/>
                  <a:pt x="218424" y="997732"/>
                </a:cubicBezTo>
                <a:cubicBezTo>
                  <a:pt x="218424" y="999927"/>
                  <a:pt x="217326" y="1002854"/>
                  <a:pt x="215131" y="1006513"/>
                </a:cubicBezTo>
                <a:cubicBezTo>
                  <a:pt x="212204" y="1009440"/>
                  <a:pt x="207814" y="1014562"/>
                  <a:pt x="201960" y="1021880"/>
                </a:cubicBezTo>
                <a:cubicBezTo>
                  <a:pt x="194643" y="1029197"/>
                  <a:pt x="189520" y="1035051"/>
                  <a:pt x="186593" y="1039441"/>
                </a:cubicBezTo>
                <a:cubicBezTo>
                  <a:pt x="154397" y="1084809"/>
                  <a:pt x="121469" y="1123591"/>
                  <a:pt x="87809" y="1155788"/>
                </a:cubicBezTo>
                <a:lnTo>
                  <a:pt x="190984" y="1140421"/>
                </a:lnTo>
                <a:lnTo>
                  <a:pt x="199765" y="1160178"/>
                </a:lnTo>
                <a:lnTo>
                  <a:pt x="87809" y="1199692"/>
                </a:lnTo>
                <a:cubicBezTo>
                  <a:pt x="67320" y="1208473"/>
                  <a:pt x="54149" y="1215790"/>
                  <a:pt x="48295" y="1221644"/>
                </a:cubicBezTo>
                <a:lnTo>
                  <a:pt x="15367" y="1162373"/>
                </a:lnTo>
                <a:cubicBezTo>
                  <a:pt x="34392" y="1159447"/>
                  <a:pt x="48295" y="1150666"/>
                  <a:pt x="57076" y="1136031"/>
                </a:cubicBezTo>
                <a:cubicBezTo>
                  <a:pt x="76101" y="1109688"/>
                  <a:pt x="94394" y="1083346"/>
                  <a:pt x="111956" y="1057003"/>
                </a:cubicBezTo>
                <a:lnTo>
                  <a:pt x="68052" y="1070174"/>
                </a:lnTo>
                <a:cubicBezTo>
                  <a:pt x="51954" y="1076028"/>
                  <a:pt x="39514" y="1082614"/>
                  <a:pt x="30733" y="1089931"/>
                </a:cubicBezTo>
                <a:lnTo>
                  <a:pt x="0" y="1037246"/>
                </a:lnTo>
                <a:cubicBezTo>
                  <a:pt x="13171" y="1032856"/>
                  <a:pt x="23416" y="1026270"/>
                  <a:pt x="30733" y="1017489"/>
                </a:cubicBezTo>
                <a:cubicBezTo>
                  <a:pt x="61466" y="967731"/>
                  <a:pt x="82687" y="928949"/>
                  <a:pt x="94394" y="901143"/>
                </a:cubicBezTo>
                <a:cubicBezTo>
                  <a:pt x="101712" y="885045"/>
                  <a:pt x="106834" y="871873"/>
                  <a:pt x="109761" y="861629"/>
                </a:cubicBezTo>
                <a:cubicBezTo>
                  <a:pt x="111224" y="858702"/>
                  <a:pt x="111956" y="857239"/>
                  <a:pt x="111956" y="857239"/>
                </a:cubicBezTo>
                <a:close/>
                <a:moveTo>
                  <a:pt x="498314" y="233425"/>
                </a:moveTo>
                <a:cubicBezTo>
                  <a:pt x="501241" y="236352"/>
                  <a:pt x="504900" y="240011"/>
                  <a:pt x="509290" y="244402"/>
                </a:cubicBezTo>
                <a:cubicBezTo>
                  <a:pt x="518071" y="254646"/>
                  <a:pt x="524656" y="261231"/>
                  <a:pt x="529047" y="264158"/>
                </a:cubicBezTo>
                <a:cubicBezTo>
                  <a:pt x="531974" y="267085"/>
                  <a:pt x="532706" y="270012"/>
                  <a:pt x="531242" y="272939"/>
                </a:cubicBezTo>
                <a:cubicBezTo>
                  <a:pt x="529779" y="274403"/>
                  <a:pt x="526852" y="275135"/>
                  <a:pt x="522461" y="275135"/>
                </a:cubicBezTo>
                <a:cubicBezTo>
                  <a:pt x="510753" y="273671"/>
                  <a:pt x="490997" y="273671"/>
                  <a:pt x="463190" y="275135"/>
                </a:cubicBezTo>
                <a:cubicBezTo>
                  <a:pt x="445629" y="275135"/>
                  <a:pt x="431726" y="275135"/>
                  <a:pt x="421481" y="275135"/>
                </a:cubicBezTo>
                <a:lnTo>
                  <a:pt x="381968" y="277330"/>
                </a:lnTo>
                <a:cubicBezTo>
                  <a:pt x="387821" y="278793"/>
                  <a:pt x="390017" y="280988"/>
                  <a:pt x="388553" y="283915"/>
                </a:cubicBezTo>
                <a:lnTo>
                  <a:pt x="388553" y="336601"/>
                </a:lnTo>
                <a:lnTo>
                  <a:pt x="436848" y="334405"/>
                </a:lnTo>
                <a:cubicBezTo>
                  <a:pt x="442702" y="332942"/>
                  <a:pt x="452214" y="331478"/>
                  <a:pt x="465386" y="330015"/>
                </a:cubicBezTo>
                <a:cubicBezTo>
                  <a:pt x="478557" y="328551"/>
                  <a:pt x="487338" y="327820"/>
                  <a:pt x="491728" y="327820"/>
                </a:cubicBezTo>
                <a:cubicBezTo>
                  <a:pt x="500509" y="336601"/>
                  <a:pt x="508558" y="344650"/>
                  <a:pt x="515876" y="351967"/>
                </a:cubicBezTo>
                <a:cubicBezTo>
                  <a:pt x="518803" y="354894"/>
                  <a:pt x="520266" y="357089"/>
                  <a:pt x="520266" y="358553"/>
                </a:cubicBezTo>
                <a:cubicBezTo>
                  <a:pt x="518803" y="360016"/>
                  <a:pt x="515876" y="360748"/>
                  <a:pt x="511485" y="360748"/>
                </a:cubicBezTo>
                <a:cubicBezTo>
                  <a:pt x="492460" y="360748"/>
                  <a:pt x="475630" y="361480"/>
                  <a:pt x="460995" y="362943"/>
                </a:cubicBezTo>
                <a:lnTo>
                  <a:pt x="388553" y="367334"/>
                </a:lnTo>
                <a:lnTo>
                  <a:pt x="388553" y="446361"/>
                </a:lnTo>
                <a:cubicBezTo>
                  <a:pt x="426604" y="452215"/>
                  <a:pt x="477093" y="452947"/>
                  <a:pt x="540023" y="448556"/>
                </a:cubicBezTo>
                <a:lnTo>
                  <a:pt x="537828" y="463923"/>
                </a:lnTo>
                <a:cubicBezTo>
                  <a:pt x="523193" y="472704"/>
                  <a:pt x="507095" y="487339"/>
                  <a:pt x="489533" y="507827"/>
                </a:cubicBezTo>
                <a:cubicBezTo>
                  <a:pt x="485143" y="518072"/>
                  <a:pt x="475630" y="521730"/>
                  <a:pt x="460995" y="518803"/>
                </a:cubicBezTo>
                <a:cubicBezTo>
                  <a:pt x="358552" y="518803"/>
                  <a:pt x="289769" y="483680"/>
                  <a:pt x="254645" y="413433"/>
                </a:cubicBezTo>
                <a:cubicBezTo>
                  <a:pt x="235620" y="463191"/>
                  <a:pt x="200496" y="503437"/>
                  <a:pt x="149275" y="534170"/>
                </a:cubicBezTo>
                <a:lnTo>
                  <a:pt x="140494" y="525389"/>
                </a:lnTo>
                <a:cubicBezTo>
                  <a:pt x="172690" y="477094"/>
                  <a:pt x="193911" y="425141"/>
                  <a:pt x="204155" y="369529"/>
                </a:cubicBezTo>
                <a:cubicBezTo>
                  <a:pt x="208546" y="346113"/>
                  <a:pt x="210741" y="325624"/>
                  <a:pt x="210741" y="308063"/>
                </a:cubicBezTo>
                <a:cubicBezTo>
                  <a:pt x="210741" y="303672"/>
                  <a:pt x="211473" y="301477"/>
                  <a:pt x="212936" y="301477"/>
                </a:cubicBezTo>
                <a:cubicBezTo>
                  <a:pt x="214399" y="300014"/>
                  <a:pt x="217326" y="300014"/>
                  <a:pt x="221717" y="301477"/>
                </a:cubicBezTo>
                <a:cubicBezTo>
                  <a:pt x="239279" y="307331"/>
                  <a:pt x="256840" y="313185"/>
                  <a:pt x="274402" y="319039"/>
                </a:cubicBezTo>
                <a:cubicBezTo>
                  <a:pt x="278792" y="323429"/>
                  <a:pt x="280256" y="327820"/>
                  <a:pt x="278792" y="332210"/>
                </a:cubicBezTo>
                <a:cubicBezTo>
                  <a:pt x="278792" y="335137"/>
                  <a:pt x="276597" y="342454"/>
                  <a:pt x="272207" y="354162"/>
                </a:cubicBezTo>
                <a:cubicBezTo>
                  <a:pt x="267816" y="367334"/>
                  <a:pt x="264889" y="376846"/>
                  <a:pt x="263426" y="382700"/>
                </a:cubicBezTo>
                <a:cubicBezTo>
                  <a:pt x="280988" y="401725"/>
                  <a:pt x="300745" y="416360"/>
                  <a:pt x="322697" y="426604"/>
                </a:cubicBezTo>
                <a:lnTo>
                  <a:pt x="322697" y="279525"/>
                </a:lnTo>
                <a:lnTo>
                  <a:pt x="285378" y="279525"/>
                </a:lnTo>
                <a:cubicBezTo>
                  <a:pt x="266353" y="279525"/>
                  <a:pt x="238547" y="280988"/>
                  <a:pt x="201960" y="283915"/>
                </a:cubicBezTo>
                <a:lnTo>
                  <a:pt x="180008" y="250987"/>
                </a:lnTo>
                <a:cubicBezTo>
                  <a:pt x="194643" y="250987"/>
                  <a:pt x="218790" y="250255"/>
                  <a:pt x="252450" y="248792"/>
                </a:cubicBezTo>
                <a:cubicBezTo>
                  <a:pt x="265621" y="248792"/>
                  <a:pt x="273670" y="248792"/>
                  <a:pt x="276597" y="248792"/>
                </a:cubicBezTo>
                <a:lnTo>
                  <a:pt x="406115" y="244402"/>
                </a:lnTo>
                <a:cubicBezTo>
                  <a:pt x="409042" y="244402"/>
                  <a:pt x="413432" y="244402"/>
                  <a:pt x="419286" y="244402"/>
                </a:cubicBezTo>
                <a:cubicBezTo>
                  <a:pt x="457337" y="241475"/>
                  <a:pt x="483679" y="237816"/>
                  <a:pt x="498314" y="233425"/>
                </a:cubicBezTo>
                <a:close/>
                <a:moveTo>
                  <a:pt x="377577" y="136836"/>
                </a:moveTo>
                <a:lnTo>
                  <a:pt x="289769" y="141226"/>
                </a:lnTo>
                <a:lnTo>
                  <a:pt x="289769" y="178545"/>
                </a:lnTo>
                <a:lnTo>
                  <a:pt x="384163" y="174155"/>
                </a:lnTo>
                <a:cubicBezTo>
                  <a:pt x="395871" y="174155"/>
                  <a:pt x="406115" y="173423"/>
                  <a:pt x="414896" y="171959"/>
                </a:cubicBezTo>
                <a:lnTo>
                  <a:pt x="414896" y="136836"/>
                </a:lnTo>
                <a:cubicBezTo>
                  <a:pt x="406115" y="136836"/>
                  <a:pt x="393675" y="136836"/>
                  <a:pt x="377577" y="136836"/>
                </a:cubicBezTo>
                <a:close/>
                <a:moveTo>
                  <a:pt x="417091" y="68784"/>
                </a:moveTo>
                <a:lnTo>
                  <a:pt x="289769" y="73175"/>
                </a:lnTo>
                <a:lnTo>
                  <a:pt x="289769" y="112689"/>
                </a:lnTo>
                <a:lnTo>
                  <a:pt x="370991" y="108298"/>
                </a:lnTo>
                <a:cubicBezTo>
                  <a:pt x="375382" y="108298"/>
                  <a:pt x="381968" y="107566"/>
                  <a:pt x="390748" y="106103"/>
                </a:cubicBezTo>
                <a:cubicBezTo>
                  <a:pt x="398066" y="106103"/>
                  <a:pt x="403188" y="106103"/>
                  <a:pt x="406115" y="106103"/>
                </a:cubicBezTo>
                <a:cubicBezTo>
                  <a:pt x="409042" y="110493"/>
                  <a:pt x="412701" y="114884"/>
                  <a:pt x="417091" y="119274"/>
                </a:cubicBezTo>
                <a:close/>
                <a:moveTo>
                  <a:pt x="423677" y="11709"/>
                </a:moveTo>
                <a:cubicBezTo>
                  <a:pt x="425140" y="10245"/>
                  <a:pt x="428067" y="10977"/>
                  <a:pt x="432457" y="13904"/>
                </a:cubicBezTo>
                <a:cubicBezTo>
                  <a:pt x="439775" y="19758"/>
                  <a:pt x="451483" y="28539"/>
                  <a:pt x="467581" y="40247"/>
                </a:cubicBezTo>
                <a:cubicBezTo>
                  <a:pt x="480752" y="47564"/>
                  <a:pt x="488801" y="52686"/>
                  <a:pt x="491728" y="55613"/>
                </a:cubicBezTo>
                <a:cubicBezTo>
                  <a:pt x="497582" y="60003"/>
                  <a:pt x="500509" y="63662"/>
                  <a:pt x="500509" y="66589"/>
                </a:cubicBezTo>
                <a:cubicBezTo>
                  <a:pt x="500509" y="69516"/>
                  <a:pt x="497582" y="71711"/>
                  <a:pt x="491728" y="73175"/>
                </a:cubicBezTo>
                <a:cubicBezTo>
                  <a:pt x="482947" y="76102"/>
                  <a:pt x="479289" y="81956"/>
                  <a:pt x="480752" y="90736"/>
                </a:cubicBezTo>
                <a:cubicBezTo>
                  <a:pt x="479289" y="106835"/>
                  <a:pt x="478557" y="141226"/>
                  <a:pt x="478557" y="193912"/>
                </a:cubicBezTo>
                <a:cubicBezTo>
                  <a:pt x="478557" y="198302"/>
                  <a:pt x="477825" y="201229"/>
                  <a:pt x="476362" y="202692"/>
                </a:cubicBezTo>
                <a:cubicBezTo>
                  <a:pt x="467581" y="207083"/>
                  <a:pt x="450019" y="212937"/>
                  <a:pt x="423677" y="220254"/>
                </a:cubicBezTo>
                <a:cubicBezTo>
                  <a:pt x="416359" y="221718"/>
                  <a:pt x="413432" y="219522"/>
                  <a:pt x="414896" y="213668"/>
                </a:cubicBezTo>
                <a:lnTo>
                  <a:pt x="414896" y="202692"/>
                </a:lnTo>
                <a:cubicBezTo>
                  <a:pt x="407578" y="202692"/>
                  <a:pt x="399529" y="202692"/>
                  <a:pt x="390748" y="202692"/>
                </a:cubicBezTo>
                <a:lnTo>
                  <a:pt x="289769" y="207083"/>
                </a:lnTo>
                <a:cubicBezTo>
                  <a:pt x="289769" y="212937"/>
                  <a:pt x="288305" y="216595"/>
                  <a:pt x="285378" y="218059"/>
                </a:cubicBezTo>
                <a:cubicBezTo>
                  <a:pt x="266353" y="225376"/>
                  <a:pt x="248791" y="230498"/>
                  <a:pt x="232693" y="233425"/>
                </a:cubicBezTo>
                <a:cubicBezTo>
                  <a:pt x="229766" y="234889"/>
                  <a:pt x="227571" y="234889"/>
                  <a:pt x="226107" y="233425"/>
                </a:cubicBezTo>
                <a:cubicBezTo>
                  <a:pt x="226107" y="233425"/>
                  <a:pt x="226107" y="231962"/>
                  <a:pt x="226107" y="229035"/>
                </a:cubicBezTo>
                <a:cubicBezTo>
                  <a:pt x="226107" y="218791"/>
                  <a:pt x="226107" y="196839"/>
                  <a:pt x="226107" y="163179"/>
                </a:cubicBezTo>
                <a:cubicBezTo>
                  <a:pt x="227571" y="123665"/>
                  <a:pt x="228302" y="95859"/>
                  <a:pt x="228302" y="79760"/>
                </a:cubicBezTo>
                <a:cubicBezTo>
                  <a:pt x="228302" y="63662"/>
                  <a:pt x="228302" y="47564"/>
                  <a:pt x="228302" y="31466"/>
                </a:cubicBezTo>
                <a:cubicBezTo>
                  <a:pt x="226839" y="27075"/>
                  <a:pt x="226839" y="24148"/>
                  <a:pt x="228302" y="22685"/>
                </a:cubicBezTo>
                <a:cubicBezTo>
                  <a:pt x="229766" y="21221"/>
                  <a:pt x="231961" y="21221"/>
                  <a:pt x="234888" y="22685"/>
                </a:cubicBezTo>
                <a:cubicBezTo>
                  <a:pt x="243669" y="25612"/>
                  <a:pt x="258304" y="31466"/>
                  <a:pt x="278792" y="40247"/>
                </a:cubicBezTo>
                <a:cubicBezTo>
                  <a:pt x="283183" y="41710"/>
                  <a:pt x="286842" y="43173"/>
                  <a:pt x="289769" y="44637"/>
                </a:cubicBezTo>
                <a:lnTo>
                  <a:pt x="406115" y="40247"/>
                </a:lnTo>
                <a:cubicBezTo>
                  <a:pt x="410505" y="40247"/>
                  <a:pt x="414164" y="38051"/>
                  <a:pt x="417091" y="33661"/>
                </a:cubicBezTo>
                <a:cubicBezTo>
                  <a:pt x="420018" y="29270"/>
                  <a:pt x="421481" y="24148"/>
                  <a:pt x="421481" y="18294"/>
                </a:cubicBezTo>
                <a:cubicBezTo>
                  <a:pt x="422945" y="13904"/>
                  <a:pt x="423677" y="11709"/>
                  <a:pt x="423677" y="11709"/>
                </a:cubicBezTo>
                <a:close/>
                <a:moveTo>
                  <a:pt x="83418" y="733"/>
                </a:moveTo>
                <a:cubicBezTo>
                  <a:pt x="84882" y="-731"/>
                  <a:pt x="88540" y="1"/>
                  <a:pt x="94394" y="2928"/>
                </a:cubicBezTo>
                <a:cubicBezTo>
                  <a:pt x="114883" y="8782"/>
                  <a:pt x="132445" y="16099"/>
                  <a:pt x="147080" y="24880"/>
                </a:cubicBezTo>
                <a:cubicBezTo>
                  <a:pt x="151470" y="26343"/>
                  <a:pt x="153665" y="30002"/>
                  <a:pt x="153665" y="35856"/>
                </a:cubicBezTo>
                <a:cubicBezTo>
                  <a:pt x="152202" y="46100"/>
                  <a:pt x="151470" y="65857"/>
                  <a:pt x="151470" y="95127"/>
                </a:cubicBezTo>
                <a:lnTo>
                  <a:pt x="151470" y="123665"/>
                </a:lnTo>
                <a:cubicBezTo>
                  <a:pt x="166105" y="120738"/>
                  <a:pt x="180008" y="118543"/>
                  <a:pt x="193179" y="117079"/>
                </a:cubicBezTo>
                <a:cubicBezTo>
                  <a:pt x="201960" y="127323"/>
                  <a:pt x="210009" y="136104"/>
                  <a:pt x="217326" y="143422"/>
                </a:cubicBezTo>
                <a:cubicBezTo>
                  <a:pt x="218790" y="146349"/>
                  <a:pt x="219522" y="148544"/>
                  <a:pt x="219522" y="150007"/>
                </a:cubicBezTo>
                <a:cubicBezTo>
                  <a:pt x="218058" y="151471"/>
                  <a:pt x="215131" y="152202"/>
                  <a:pt x="210741" y="152202"/>
                </a:cubicBezTo>
                <a:cubicBezTo>
                  <a:pt x="187325" y="152202"/>
                  <a:pt x="168300" y="152934"/>
                  <a:pt x="153665" y="154398"/>
                </a:cubicBezTo>
                <a:lnTo>
                  <a:pt x="151470" y="154398"/>
                </a:lnTo>
                <a:cubicBezTo>
                  <a:pt x="151470" y="179277"/>
                  <a:pt x="151470" y="204888"/>
                  <a:pt x="151470" y="231230"/>
                </a:cubicBezTo>
                <a:lnTo>
                  <a:pt x="206350" y="211473"/>
                </a:lnTo>
                <a:lnTo>
                  <a:pt x="212936" y="222449"/>
                </a:lnTo>
                <a:cubicBezTo>
                  <a:pt x="195374" y="235621"/>
                  <a:pt x="174886" y="250255"/>
                  <a:pt x="151470" y="266354"/>
                </a:cubicBezTo>
                <a:cubicBezTo>
                  <a:pt x="151470" y="279525"/>
                  <a:pt x="151470" y="291965"/>
                  <a:pt x="151470" y="303672"/>
                </a:cubicBezTo>
                <a:cubicBezTo>
                  <a:pt x="150006" y="375383"/>
                  <a:pt x="145616" y="419287"/>
                  <a:pt x="138299" y="435385"/>
                </a:cubicBezTo>
                <a:cubicBezTo>
                  <a:pt x="128054" y="467582"/>
                  <a:pt x="110493" y="496119"/>
                  <a:pt x="85614" y="520999"/>
                </a:cubicBezTo>
                <a:cubicBezTo>
                  <a:pt x="73906" y="531243"/>
                  <a:pt x="65857" y="534902"/>
                  <a:pt x="61466" y="531975"/>
                </a:cubicBezTo>
                <a:cubicBezTo>
                  <a:pt x="57076" y="529048"/>
                  <a:pt x="57076" y="520267"/>
                  <a:pt x="61466" y="505632"/>
                </a:cubicBezTo>
                <a:cubicBezTo>
                  <a:pt x="64393" y="490997"/>
                  <a:pt x="62198" y="480021"/>
                  <a:pt x="54881" y="472704"/>
                </a:cubicBezTo>
                <a:cubicBezTo>
                  <a:pt x="46100" y="460996"/>
                  <a:pt x="29270" y="444898"/>
                  <a:pt x="4391" y="424409"/>
                </a:cubicBezTo>
                <a:lnTo>
                  <a:pt x="13171" y="413433"/>
                </a:lnTo>
                <a:lnTo>
                  <a:pt x="74637" y="435385"/>
                </a:lnTo>
                <a:cubicBezTo>
                  <a:pt x="79028" y="410506"/>
                  <a:pt x="82687" y="370260"/>
                  <a:pt x="85614" y="314648"/>
                </a:cubicBezTo>
                <a:cubicBezTo>
                  <a:pt x="82687" y="316112"/>
                  <a:pt x="78296" y="319039"/>
                  <a:pt x="72442" y="323429"/>
                </a:cubicBezTo>
                <a:cubicBezTo>
                  <a:pt x="63661" y="329283"/>
                  <a:pt x="57076" y="333674"/>
                  <a:pt x="52685" y="336601"/>
                </a:cubicBezTo>
                <a:cubicBezTo>
                  <a:pt x="48295" y="339527"/>
                  <a:pt x="44636" y="339527"/>
                  <a:pt x="41709" y="336601"/>
                </a:cubicBezTo>
                <a:cubicBezTo>
                  <a:pt x="41709" y="338064"/>
                  <a:pt x="40977" y="338064"/>
                  <a:pt x="39514" y="336601"/>
                </a:cubicBezTo>
                <a:cubicBezTo>
                  <a:pt x="38051" y="333674"/>
                  <a:pt x="35124" y="330015"/>
                  <a:pt x="30733" y="325624"/>
                </a:cubicBezTo>
                <a:cubicBezTo>
                  <a:pt x="17562" y="308063"/>
                  <a:pt x="8781" y="293428"/>
                  <a:pt x="4391" y="281720"/>
                </a:cubicBezTo>
                <a:lnTo>
                  <a:pt x="85614" y="253182"/>
                </a:lnTo>
                <a:cubicBezTo>
                  <a:pt x="85614" y="222449"/>
                  <a:pt x="85614" y="190985"/>
                  <a:pt x="85614" y="158788"/>
                </a:cubicBezTo>
                <a:lnTo>
                  <a:pt x="74637" y="158788"/>
                </a:lnTo>
                <a:cubicBezTo>
                  <a:pt x="57076" y="161715"/>
                  <a:pt x="40977" y="163179"/>
                  <a:pt x="26343" y="163179"/>
                </a:cubicBezTo>
                <a:lnTo>
                  <a:pt x="6586" y="132446"/>
                </a:lnTo>
                <a:cubicBezTo>
                  <a:pt x="15367" y="132446"/>
                  <a:pt x="27806" y="131714"/>
                  <a:pt x="43904" y="130250"/>
                </a:cubicBezTo>
                <a:cubicBezTo>
                  <a:pt x="54149" y="130250"/>
                  <a:pt x="61466" y="130250"/>
                  <a:pt x="65857" y="130250"/>
                </a:cubicBezTo>
                <a:lnTo>
                  <a:pt x="85614" y="128055"/>
                </a:lnTo>
                <a:lnTo>
                  <a:pt x="85614" y="95127"/>
                </a:lnTo>
                <a:cubicBezTo>
                  <a:pt x="85614" y="55613"/>
                  <a:pt x="84882" y="27807"/>
                  <a:pt x="83418" y="11709"/>
                </a:cubicBezTo>
                <a:cubicBezTo>
                  <a:pt x="81955" y="5855"/>
                  <a:pt x="81955" y="2196"/>
                  <a:pt x="83418" y="7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颜宋简体_中" panose="02000000000000000000" pitchFamily="2" charset="-122"/>
              <a:ea typeface="方正颜宋简体_中" panose="02000000000000000000" pitchFamily="2" charset="-122"/>
              <a:cs typeface="方正颜宋简体_中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75727" y="1982872"/>
            <a:ext cx="3871444" cy="328391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10.1 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问题引入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10.2 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插入排序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10.3 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选择排序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10.4 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交换排序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10.5 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归并排序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D457E8-FD8E-449B-90EF-BDF596580777}"/>
              </a:ext>
            </a:extLst>
          </p:cNvPr>
          <p:cNvSpPr txBox="1"/>
          <p:nvPr/>
        </p:nvSpPr>
        <p:spPr>
          <a:xfrm>
            <a:off x="6372891" y="1982872"/>
            <a:ext cx="5366550" cy="328391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10.6 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基于比较排序的复杂度分析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10.7 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基于分配的排序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10.8 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索引排序</a:t>
            </a: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*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10.9 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拓展延伸</a:t>
            </a: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*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10.10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应用场景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1" grpId="0" animBg="1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简单选择排序性能分析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10.3.1 </a:t>
            </a:r>
            <a:r>
              <a:rPr lang="zh-CN" altLang="en-US" dirty="0"/>
              <a:t>简单选择排序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b="1" dirty="0"/>
                  <a:t>时间复杂度：</a:t>
                </a:r>
                <a:endParaRPr lang="en-US" altLang="zh-CN" sz="2400" b="1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最佳情况（有序）：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r>
                  <a:rPr lang="zh-CN" altLang="en-US" sz="2400" dirty="0"/>
                  <a:t>比较，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/>
                  <a:t> 次移动</a:t>
                </a:r>
                <a:r>
                  <a:rPr lang="en-US" altLang="zh-CN" sz="2400" dirty="0"/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最坏情况（逆序）：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r>
                  <a:rPr lang="zh-CN" altLang="en-US" sz="2400" dirty="0"/>
                  <a:t>比较，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r>
                  <a:rPr lang="zh-CN" altLang="en-US" sz="2400" dirty="0"/>
                  <a:t>移动</a:t>
                </a:r>
                <a:r>
                  <a:rPr lang="en-US" altLang="zh-CN" sz="2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平均情况：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次比较，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次移动</a:t>
                </a:r>
                <a:endParaRPr lang="en-US" altLang="zh-CN" sz="240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1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017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简单选择排序性能分析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10.3.1 </a:t>
            </a:r>
            <a:r>
              <a:rPr lang="zh-CN" altLang="en-US" dirty="0"/>
              <a:t>简单选择排序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空间复杂度：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排序时仅交换未排序序列中最值与未排序序列起始位置，不涉及额外空间的使用。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稳定性分析：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不稳定</a:t>
                </a:r>
                <a:r>
                  <a:rPr lang="zh-CN" altLang="en-US" sz="2400" dirty="0"/>
                  <a:t>    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交换操作时可能会破坏具有相同</a:t>
                </a:r>
                <a:r>
                  <a:rPr lang="en-US" altLang="zh-CN" sz="2400" dirty="0"/>
                  <a:t>key</a:t>
                </a:r>
                <a:r>
                  <a:rPr lang="zh-CN" altLang="en-US" sz="2400" dirty="0"/>
                  <a:t>值元素的相对位置。因此选择排序为不稳定排序。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运行时间与记录顺序关系很小 </a:t>
                </a:r>
                <a:endParaRPr lang="en-US" altLang="zh-CN" sz="2400" b="1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交换次数很少 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endParaRPr lang="en-US" altLang="zh-CN" sz="2400" b="1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241" r="-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190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10.3.2 </a:t>
            </a:r>
            <a:r>
              <a:rPr lang="zh-CN" altLang="en-US" dirty="0"/>
              <a:t>堆排序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10.3.2 </a:t>
            </a:r>
            <a:r>
              <a:rPr lang="zh-CN" altLang="en-US" dirty="0"/>
              <a:t>堆排序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基本思想：</a:t>
                </a:r>
                <a:r>
                  <a:rPr lang="zh-CN" altLang="zh-CN" sz="2400" dirty="0"/>
                  <a:t>在简单选择排序中，从长度为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zh-CN" sz="2400" dirty="0"/>
                  <a:t>的待排序序列中选出键值最小的项时，所需的时间复杂度为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sz="2400" b="1" dirty="0"/>
                  <a:t>。</a:t>
                </a:r>
                <a:r>
                  <a:rPr lang="zh-CN" altLang="zh-CN" sz="2400" dirty="0"/>
                  <a:t>将待排序序列组成优先级队列，则可以优化这一步骤</a:t>
                </a:r>
                <a:endParaRPr lang="en-US" altLang="zh-CN" sz="2400" b="1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排序步骤：</a:t>
                </a:r>
                <a:r>
                  <a:rPr lang="zh-CN" altLang="zh-CN" sz="2400" dirty="0"/>
                  <a:t>假设待排序序列为已经建好堆的序列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400" dirty="0"/>
                  <a:t>，依次对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−1,…,2</m:t>
                    </m:r>
                  </m:oMath>
                </a14:m>
                <a:r>
                  <a:rPr lang="zh-CN" altLang="zh-CN" sz="2400" dirty="0"/>
                  <a:t>分别执行如下的选择步骤：在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/>
                  <a:t>中选择一个键值最大的项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400" dirty="0"/>
                  <a:t>（堆顶），然后将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400" dirty="0"/>
                  <a:t>交换并修复堆。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 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241" r="-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412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初始堆建立过程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10.3.2 </a:t>
            </a:r>
            <a:r>
              <a:rPr lang="zh-CN" altLang="en-US" dirty="0"/>
              <a:t>堆排序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61ED6-686E-B748-C9C0-9B3B217999D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4225" y="1276350"/>
            <a:ext cx="11055325" cy="50577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 </a:t>
            </a:r>
            <a:endParaRPr lang="en-US" altLang="zh-CN" sz="24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1229F97-7EB1-46B7-9932-9A3BB31F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799999"/>
            <a:ext cx="4498204" cy="36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86779B-3723-40F5-BA1F-9C446BB08329}"/>
              </a:ext>
            </a:extLst>
          </p:cNvPr>
          <p:cNvSpPr txBox="1"/>
          <p:nvPr/>
        </p:nvSpPr>
        <p:spPr>
          <a:xfrm>
            <a:off x="2449560" y="5400000"/>
            <a:ext cx="1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0</a:t>
            </a:r>
            <a:r>
              <a:rPr lang="zh-CN" altLang="zh-CN" dirty="0"/>
              <a:t>）初始状态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477A660-1D49-49F2-B362-38319AA4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799999"/>
            <a:ext cx="4635564" cy="360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2DFE811-F6A5-4574-B7BE-7CAB2F0861AD}"/>
              </a:ext>
            </a:extLst>
          </p:cNvPr>
          <p:cNvSpPr txBox="1"/>
          <p:nvPr/>
        </p:nvSpPr>
        <p:spPr>
          <a:xfrm>
            <a:off x="7758742" y="5400000"/>
            <a:ext cx="238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）堆修复：无动作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67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初始堆建立过程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10.3.2 </a:t>
            </a:r>
            <a:r>
              <a:rPr lang="zh-CN" altLang="en-US" dirty="0"/>
              <a:t>堆排序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61ED6-686E-B748-C9C0-9B3B217999D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4225" y="1276350"/>
            <a:ext cx="11055325" cy="50577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 </a:t>
            </a:r>
            <a:endParaRPr lang="en-US" altLang="zh-CN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86779B-3723-40F5-BA1F-9C446BB08329}"/>
              </a:ext>
            </a:extLst>
          </p:cNvPr>
          <p:cNvSpPr txBox="1"/>
          <p:nvPr/>
        </p:nvSpPr>
        <p:spPr>
          <a:xfrm>
            <a:off x="2160000" y="5400000"/>
            <a:ext cx="258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）堆修复：调整堆顶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DFE811-F6A5-4574-B7BE-7CAB2F0861AD}"/>
              </a:ext>
            </a:extLst>
          </p:cNvPr>
          <p:cNvSpPr txBox="1"/>
          <p:nvPr/>
        </p:nvSpPr>
        <p:spPr>
          <a:xfrm>
            <a:off x="7560000" y="5400000"/>
            <a:ext cx="265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）堆修复：调整堆顶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1269E6A-63E9-4A58-B150-79B91DAA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799999"/>
            <a:ext cx="4656717" cy="36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C11BE7-0D1E-4C22-A415-8A0A0D09E0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80000" y="1800000"/>
            <a:ext cx="45680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91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初始堆建立过程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10.3.2 </a:t>
            </a:r>
            <a:r>
              <a:rPr lang="zh-CN" altLang="en-US" dirty="0"/>
              <a:t>堆排序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61ED6-686E-B748-C9C0-9B3B217999D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4225" y="1276350"/>
            <a:ext cx="11055325" cy="50577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 </a:t>
            </a:r>
            <a:endParaRPr lang="en-US" altLang="zh-CN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86779B-3723-40F5-BA1F-9C446BB08329}"/>
              </a:ext>
            </a:extLst>
          </p:cNvPr>
          <p:cNvSpPr txBox="1"/>
          <p:nvPr/>
        </p:nvSpPr>
        <p:spPr>
          <a:xfrm>
            <a:off x="2271883" y="5400000"/>
            <a:ext cx="271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）堆修复：无动作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DFE811-F6A5-4574-B7BE-7CAB2F0861AD}"/>
              </a:ext>
            </a:extLst>
          </p:cNvPr>
          <p:cNvSpPr txBox="1"/>
          <p:nvPr/>
        </p:nvSpPr>
        <p:spPr>
          <a:xfrm>
            <a:off x="6905302" y="5400000"/>
            <a:ext cx="384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）堆修复：调整堆顶和堆内修复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8E3EAE-EE6E-44AC-B49C-D6A49F24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4663501" cy="36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C25A9-FAD7-410E-B0B3-410E262FD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800000"/>
            <a:ext cx="46285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6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初始堆建立过程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10.3.2 </a:t>
            </a:r>
            <a:r>
              <a:rPr lang="zh-CN" altLang="en-US" dirty="0"/>
              <a:t>堆排序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61ED6-686E-B748-C9C0-9B3B217999D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4225" y="1276350"/>
            <a:ext cx="11055325" cy="50577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 </a:t>
            </a:r>
            <a:endParaRPr lang="en-US" altLang="zh-CN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86779B-3723-40F5-BA1F-9C446BB08329}"/>
              </a:ext>
            </a:extLst>
          </p:cNvPr>
          <p:cNvSpPr txBox="1"/>
          <p:nvPr/>
        </p:nvSpPr>
        <p:spPr>
          <a:xfrm>
            <a:off x="1563223" y="5400000"/>
            <a:ext cx="382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）堆修复：调整堆顶和堆内修复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DFE811-F6A5-4574-B7BE-7CAB2F0861AD}"/>
              </a:ext>
            </a:extLst>
          </p:cNvPr>
          <p:cNvSpPr txBox="1"/>
          <p:nvPr/>
        </p:nvSpPr>
        <p:spPr>
          <a:xfrm>
            <a:off x="7354882" y="5400000"/>
            <a:ext cx="443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）修复完成，获得最终状态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49F82A-727F-4BCA-810B-87EFE8D6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4591169" cy="36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2D10C0-C01B-469E-98C3-64FC688DB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800000"/>
            <a:ext cx="462840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48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堆排序过程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10.3.2 </a:t>
            </a:r>
            <a:r>
              <a:rPr lang="zh-CN" altLang="en-US" dirty="0"/>
              <a:t>堆排序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61ED6-686E-B748-C9C0-9B3B217999D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4225" y="1276350"/>
            <a:ext cx="11055325" cy="50577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 </a:t>
            </a:r>
            <a:endParaRPr lang="en-US" altLang="zh-CN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86779B-3723-40F5-BA1F-9C446BB08329}"/>
              </a:ext>
            </a:extLst>
          </p:cNvPr>
          <p:cNvSpPr txBox="1"/>
          <p:nvPr/>
        </p:nvSpPr>
        <p:spPr>
          <a:xfrm>
            <a:off x="2584303" y="5400000"/>
            <a:ext cx="16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0</a:t>
            </a:r>
            <a:r>
              <a:rPr lang="zh-CN" altLang="zh-CN" dirty="0"/>
              <a:t>）初始状态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DFE811-F6A5-4574-B7BE-7CAB2F0861AD}"/>
              </a:ext>
            </a:extLst>
          </p:cNvPr>
          <p:cNvSpPr txBox="1"/>
          <p:nvPr/>
        </p:nvSpPr>
        <p:spPr>
          <a:xfrm>
            <a:off x="8055922" y="5400000"/>
            <a:ext cx="175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）堆顶调整</a:t>
            </a:r>
            <a:endParaRPr lang="zh-CN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9339D64-9F6B-43EE-BB1D-AB388AE9D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1800000"/>
            <a:ext cx="4675126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1A381BE-312F-4F15-9CC9-A0DA23529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800000"/>
            <a:ext cx="456356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20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堆排序过程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10.3.2 </a:t>
            </a:r>
            <a:r>
              <a:rPr lang="zh-CN" altLang="en-US" dirty="0"/>
              <a:t>堆排序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61ED6-686E-B748-C9C0-9B3B217999D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4225" y="1276350"/>
            <a:ext cx="11055325" cy="50577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 </a:t>
            </a:r>
            <a:endParaRPr lang="en-US" altLang="zh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E86779B-3723-40F5-BA1F-9C446BB08329}"/>
                  </a:ext>
                </a:extLst>
              </p:cNvPr>
              <p:cNvSpPr txBox="1"/>
              <p:nvPr/>
            </p:nvSpPr>
            <p:spPr>
              <a:xfrm>
                <a:off x="1898503" y="5400000"/>
                <a:ext cx="3113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zh-CN" dirty="0"/>
                  <a:t>）堆修复 范围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1~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E86779B-3723-40F5-BA1F-9C446BB08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503" y="5400000"/>
                <a:ext cx="3113879" cy="369332"/>
              </a:xfrm>
              <a:prstGeom prst="rect">
                <a:avLst/>
              </a:prstGeom>
              <a:blipFill>
                <a:blip r:embed="rId2"/>
                <a:stretch>
                  <a:fillRect l="-1566" t="-1500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2DFE811-F6A5-4574-B7BE-7CAB2F0861AD}"/>
              </a:ext>
            </a:extLst>
          </p:cNvPr>
          <p:cNvSpPr txBox="1"/>
          <p:nvPr/>
        </p:nvSpPr>
        <p:spPr>
          <a:xfrm>
            <a:off x="8055922" y="5400000"/>
            <a:ext cx="175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）堆顶调整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8C1669-77B4-4801-B99D-BC97E01D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0"/>
            <a:ext cx="4618182" cy="36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2573C1-D74C-4B09-B63F-99809A592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0" y="1800000"/>
            <a:ext cx="463636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6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堆排序过程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10.3.2 </a:t>
            </a:r>
            <a:r>
              <a:rPr lang="zh-CN" altLang="en-US" dirty="0"/>
              <a:t>堆排序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61ED6-686E-B748-C9C0-9B3B217999D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4225" y="1276350"/>
            <a:ext cx="11055325" cy="50577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 </a:t>
            </a:r>
            <a:endParaRPr lang="en-US" altLang="zh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E86779B-3723-40F5-BA1F-9C446BB08329}"/>
                  </a:ext>
                </a:extLst>
              </p:cNvPr>
              <p:cNvSpPr txBox="1"/>
              <p:nvPr/>
            </p:nvSpPr>
            <p:spPr>
              <a:xfrm>
                <a:off x="1898503" y="5400000"/>
                <a:ext cx="3113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（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）堆修复 范围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1~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E86779B-3723-40F5-BA1F-9C446BB08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503" y="5400000"/>
                <a:ext cx="3113879" cy="369332"/>
              </a:xfrm>
              <a:prstGeom prst="rect">
                <a:avLst/>
              </a:prstGeom>
              <a:blipFill>
                <a:blip r:embed="rId2"/>
                <a:stretch>
                  <a:fillRect l="-1566" t="-1500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DFE811-F6A5-4574-B7BE-7CAB2F0861AD}"/>
                  </a:ext>
                </a:extLst>
              </p:cNvPr>
              <p:cNvSpPr txBox="1"/>
              <p:nvPr/>
            </p:nvSpPr>
            <p:spPr>
              <a:xfrm>
                <a:off x="7461562" y="5400000"/>
                <a:ext cx="2825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（</a:t>
                </a:r>
                <a:r>
                  <a:rPr lang="en-US" altLang="zh-CN" dirty="0"/>
                  <a:t>5</a:t>
                </a:r>
                <a:r>
                  <a:rPr lang="zh-CN" altLang="zh-CN" dirty="0"/>
                  <a:t>）堆修复 范围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1~2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DFE811-F6A5-4574-B7BE-7CAB2F086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562" y="5400000"/>
                <a:ext cx="2825438" cy="369332"/>
              </a:xfrm>
              <a:prstGeom prst="rect">
                <a:avLst/>
              </a:prstGeom>
              <a:blipFill>
                <a:blip r:embed="rId3"/>
                <a:stretch>
                  <a:fillRect l="-1724" t="-1500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5C76682C-13EF-409C-B13D-F25E1D68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800000"/>
            <a:ext cx="4636364" cy="36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DAB910-F73D-4F7D-B7EA-90FB0F249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1800000"/>
            <a:ext cx="461818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4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1ECBD-6FE1-CDF7-489D-588E6294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10.1 </a:t>
            </a:r>
            <a:r>
              <a:rPr lang="zh-CN" altLang="en-US" dirty="0"/>
              <a:t>问题引入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B4022E-75B3-E378-3549-CA33ED4D7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10.1 </a:t>
            </a:r>
            <a:r>
              <a:rPr lang="zh-CN" altLang="en-US" dirty="0"/>
              <a:t>问题引入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E6688F-C06A-19EC-177A-D9BCA355E94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E68E866-A8CA-31EE-A5E8-F49650B8365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排序是指将数据按照</a:t>
            </a:r>
            <a:r>
              <a:rPr lang="zh-CN" altLang="en-US" sz="2400" dirty="0">
                <a:solidFill>
                  <a:srgbClr val="FF0000"/>
                </a:solidFill>
              </a:rPr>
              <a:t>关键字</a:t>
            </a:r>
            <a:r>
              <a:rPr lang="zh-CN" altLang="en-US" sz="2400" dirty="0"/>
              <a:t>重新排列为升序（从小到大）或降序（从大到小）的处理。</a:t>
            </a:r>
            <a:endParaRPr lang="en-US" altLang="zh-CN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升序：关键字从小到大</a:t>
            </a:r>
            <a:endParaRPr lang="en-US" altLang="zh-CN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降序：关键字从大到小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示例：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		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9FB976-1247-483C-B288-F8B9C0737B6E}"/>
              </a:ext>
            </a:extLst>
          </p:cNvPr>
          <p:cNvSpPr txBox="1"/>
          <p:nvPr/>
        </p:nvSpPr>
        <p:spPr>
          <a:xfrm>
            <a:off x="1894114" y="4256314"/>
            <a:ext cx="4442242" cy="138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待排序列：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34  12  34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08  96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升序： 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08  12  34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34  96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降序： 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96  34  34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12  08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3390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堆排序伪代码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10.3.2 </a:t>
            </a:r>
            <a:r>
              <a:rPr lang="zh-CN" altLang="en-US" dirty="0"/>
              <a:t>堆排序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/>
                  <a:t>算法</a:t>
                </a:r>
                <a:r>
                  <a:rPr lang="en-US" altLang="zh-CN" b="1" dirty="0"/>
                  <a:t>10-4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堆排序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HeapSort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输入：序列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，左端点下标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，右端点下标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输出：调整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/>
                  <a:t>元素顺序，使元素按照非递减顺序排列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607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30A5E8D2-A594-4C42-A9FB-D538AD46B4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0696933"/>
                  </p:ext>
                </p:extLst>
              </p:nvPr>
            </p:nvGraphicFramePr>
            <p:xfrm>
              <a:off x="584225" y="2492372"/>
              <a:ext cx="5274310" cy="262572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97815">
                      <a:extLst>
                        <a:ext uri="{9D8B030D-6E8A-4147-A177-3AD203B41FA5}">
                          <a16:colId xmlns:a16="http://schemas.microsoft.com/office/drawing/2014/main" val="271227195"/>
                        </a:ext>
                      </a:extLst>
                    </a:gridCol>
                    <a:gridCol w="4976495">
                      <a:extLst>
                        <a:ext uri="{9D8B030D-6E8A-4147-A177-3AD203B41FA5}">
                          <a16:colId xmlns:a16="http://schemas.microsoft.com/office/drawing/2014/main" val="2150406967"/>
                        </a:ext>
                      </a:extLst>
                    </a:gridCol>
                  </a:tblGrid>
                  <a:tr h="21590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𝑟</m:t>
                              </m:r>
                              <m:r>
                                <a:rPr lang="zh-CN" alt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𝑙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87356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2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𝑀𝑎𝑘𝑒𝐻𝑒𝑎𝑝𝐷𝑜𝑤𝑛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(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i="1" kern="100" baseline="-250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,</m:t>
                                  </m:r>
                                  <m: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…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i="1" kern="100" baseline="-250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  //</a:t>
                          </a:r>
                          <a:r>
                            <a:rPr lang="zh-CN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</a:rPr>
                            <a:t>建最大堆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37728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𝐰𝐡𝐢𝐥𝐞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𝑛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&gt;1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//</a:t>
                          </a:r>
                          <a:r>
                            <a:rPr lang="zh-CN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</a:rPr>
                            <a:t>基于堆的排序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90160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4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𝑡</m:t>
                              </m:r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77513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𝑙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+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𝑛</m:t>
                                  </m:r>
                                  <m:r>
                                    <a:rPr lang="zh-CN" alt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−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43257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6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𝑙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+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𝑛</m:t>
                                  </m:r>
                                  <m:r>
                                    <a:rPr lang="zh-CN" alt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−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336003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7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𝑛</m:t>
                              </m:r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𝑛</m:t>
                              </m:r>
                              <m:r>
                                <a:rPr lang="zh-CN" alt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44777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8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𝑆𝑖𝑓𝑡𝐷𝑜𝑤𝑛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(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…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𝑙</m:t>
                                      </m:r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+</m:t>
                                      </m:r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𝑛</m:t>
                                      </m:r>
                                      <m:r>
                                        <a:rPr lang="zh-CN" alt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−</m:t>
                                      </m:r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,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𝑙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楷体_GB2312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65316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9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b="1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948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30A5E8D2-A594-4C42-A9FB-D538AD46B4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0696933"/>
                  </p:ext>
                </p:extLst>
              </p:nvPr>
            </p:nvGraphicFramePr>
            <p:xfrm>
              <a:off x="584225" y="2492372"/>
              <a:ext cx="5274310" cy="262572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97815">
                      <a:extLst>
                        <a:ext uri="{9D8B030D-6E8A-4147-A177-3AD203B41FA5}">
                          <a16:colId xmlns:a16="http://schemas.microsoft.com/office/drawing/2014/main" val="271227195"/>
                        </a:ext>
                      </a:extLst>
                    </a:gridCol>
                    <a:gridCol w="4976495">
                      <a:extLst>
                        <a:ext uri="{9D8B030D-6E8A-4147-A177-3AD203B41FA5}">
                          <a16:colId xmlns:a16="http://schemas.microsoft.com/office/drawing/2014/main" val="2150406967"/>
                        </a:ext>
                      </a:extLst>
                    </a:gridCol>
                  </a:tblGrid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90" b="-8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735634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2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90" t="-100000" b="-7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3772888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90" t="-195918" b="-618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9016095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4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90" t="-302083" b="-5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751332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90" t="-402083" b="-4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325751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6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90" t="-502083" b="-3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600302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7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90" t="-602083" b="-2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4477708"/>
                      </a:ext>
                    </a:extLst>
                  </a:tr>
                  <a:tr h="282321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8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90" t="-717021" b="-136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6531648"/>
                      </a:ext>
                    </a:extLst>
                  </a:tr>
                  <a:tr h="292926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9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990" t="-800000" b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9483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45932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堆排序性能分析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10.3.2 </a:t>
            </a:r>
            <a:r>
              <a:rPr lang="zh-CN" altLang="en-US" dirty="0"/>
              <a:t>堆排序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时间代价：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  <m:r>
                          <a:rPr lang="en-US" altLang="zh-CN" sz="24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个元素进行堆排序，建立初始堆需要线性时间，即时间复杂度为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，排序过程中需要的比较次数至多为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 err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，因此总的时间复杂度为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i="0" dirty="0" err="1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func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空间代价：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稳定性：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不稳定</a:t>
                </a:r>
                <a:endParaRPr lang="en-US" altLang="zh-CN" sz="2400" b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在堆排序中，会将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堆顶元素与数组末尾元素</a:t>
                </a:r>
                <a:r>
                  <a:rPr lang="zh-CN" altLang="en-US" sz="2400" dirty="0"/>
                  <a:t>进行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交换</a:t>
                </a:r>
                <a:r>
                  <a:rPr lang="zh-CN" altLang="en-US" sz="2400" dirty="0"/>
                  <a:t>，这一操作会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破坏</a:t>
                </a:r>
                <a:r>
                  <a:rPr lang="zh-CN" altLang="en-US" sz="2400" dirty="0"/>
                  <a:t>数组的稳定性，故堆排序是不稳定排序。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699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10.4  </a:t>
            </a:r>
            <a:r>
              <a:rPr lang="zh-CN" altLang="en-US" dirty="0"/>
              <a:t>交换排序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  </a:t>
            </a:r>
            <a:r>
              <a:rPr lang="zh-CN" altLang="en-US" dirty="0"/>
              <a:t>交换排序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/>
              <a:t>核心思路</a:t>
            </a:r>
            <a:r>
              <a:rPr lang="zh-CN" altLang="en-US" sz="2400" dirty="0"/>
              <a:t>：对序列中的元素进行多次两两交换，从而使序列元素有序。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41163DE2-DB1C-4E0C-80A8-7E011D633BCE}"/>
              </a:ext>
            </a:extLst>
          </p:cNvPr>
          <p:cNvSpPr txBox="1">
            <a:spLocks/>
          </p:cNvSpPr>
          <p:nvPr/>
        </p:nvSpPr>
        <p:spPr>
          <a:xfrm>
            <a:off x="2510948" y="5723838"/>
            <a:ext cx="1769423" cy="67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altLang="en-US" sz="2400" dirty="0"/>
              <a:t>冒泡排序</a:t>
            </a:r>
            <a:endParaRPr lang="en-US" altLang="zh-CN" sz="2400" dirty="0"/>
          </a:p>
          <a:p>
            <a:pPr algn="ctr">
              <a:lnSpc>
                <a:spcPct val="110000"/>
              </a:lnSpc>
            </a:pPr>
            <a:endParaRPr lang="en-US" altLang="zh-CN" sz="2400" dirty="0"/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621AED47-0F0D-49BB-8143-8A664862E9A2}"/>
              </a:ext>
            </a:extLst>
          </p:cNvPr>
          <p:cNvSpPr txBox="1">
            <a:spLocks/>
          </p:cNvSpPr>
          <p:nvPr/>
        </p:nvSpPr>
        <p:spPr>
          <a:xfrm>
            <a:off x="7881027" y="5723838"/>
            <a:ext cx="1769423" cy="67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altLang="en-US" sz="2400" dirty="0"/>
              <a:t>快速排序</a:t>
            </a:r>
            <a:endParaRPr lang="en-US" altLang="zh-CN" sz="2400" dirty="0"/>
          </a:p>
          <a:p>
            <a:pPr algn="ctr">
              <a:lnSpc>
                <a:spcPct val="110000"/>
              </a:lnSpc>
            </a:pPr>
            <a:endParaRPr lang="en-US" altLang="zh-CN" sz="24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110561-95F2-4DD3-AE37-D9C0086FDF28}"/>
              </a:ext>
            </a:extLst>
          </p:cNvPr>
          <p:cNvGrpSpPr/>
          <p:nvPr/>
        </p:nvGrpSpPr>
        <p:grpSpPr>
          <a:xfrm>
            <a:off x="6260066" y="1975081"/>
            <a:ext cx="5258994" cy="3640842"/>
            <a:chOff x="5428793" y="2105706"/>
            <a:chExt cx="5258994" cy="3640842"/>
          </a:xfrm>
        </p:grpSpPr>
        <p:graphicFrame>
          <p:nvGraphicFramePr>
            <p:cNvPr id="16" name="表格 4">
              <a:extLst>
                <a:ext uri="{FF2B5EF4-FFF2-40B4-BE49-F238E27FC236}">
                  <a16:creationId xmlns:a16="http://schemas.microsoft.com/office/drawing/2014/main" id="{4C8FCF94-261D-4378-8DD0-016525AEFC4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428793" y="2105706"/>
            <a:ext cx="5258994" cy="364084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04538">
                    <a:extLst>
                      <a:ext uri="{9D8B030D-6E8A-4147-A177-3AD203B41FA5}">
                        <a16:colId xmlns:a16="http://schemas.microsoft.com/office/drawing/2014/main" val="1840532538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2843781108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2797414313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3891706983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3985196331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76586332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2379668139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3722754664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587516652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1386437842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3188065578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3752158137"/>
                      </a:ext>
                    </a:extLst>
                  </a:gridCol>
                  <a:gridCol w="404538">
                    <a:extLst>
                      <a:ext uri="{9D8B030D-6E8A-4147-A177-3AD203B41FA5}">
                        <a16:colId xmlns:a16="http://schemas.microsoft.com/office/drawing/2014/main" val="2504581142"/>
                      </a:ext>
                    </a:extLst>
                  </a:gridCol>
                </a:tblGrid>
                <a:tr h="404538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68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83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67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69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74200690"/>
                    </a:ext>
                  </a:extLst>
                </a:tr>
                <a:tr h="404538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68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67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69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83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910819626"/>
                    </a:ext>
                  </a:extLst>
                </a:tr>
                <a:tr h="404538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67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68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2370669"/>
                    </a:ext>
                  </a:extLst>
                </a:tr>
                <a:tr h="404538"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67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68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096102314"/>
                    </a:ext>
                  </a:extLst>
                </a:tr>
                <a:tr h="404538"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83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441993774"/>
                    </a:ext>
                  </a:extLst>
                </a:tr>
                <a:tr h="404538"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913761242"/>
                    </a:ext>
                  </a:extLst>
                </a:tr>
                <a:tr h="404538"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4531637"/>
                    </a:ext>
                  </a:extLst>
                </a:tr>
                <a:tr h="404538"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62793" marR="62793" marT="31398" marB="31398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752836169"/>
                    </a:ext>
                  </a:extLst>
                </a:tr>
                <a:tr h="404538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51377" marR="51377" marT="25687" marB="2568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141575485"/>
                    </a:ext>
                  </a:extLst>
                </a:tr>
              </a:tbl>
            </a:graphicData>
          </a:graphic>
        </p:graphicFrame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7A7DDAA-1571-409E-AC1F-1391865CA40C}"/>
                </a:ext>
              </a:extLst>
            </p:cNvPr>
            <p:cNvSpPr/>
            <p:nvPr/>
          </p:nvSpPr>
          <p:spPr>
            <a:xfrm>
              <a:off x="7050338" y="2529780"/>
              <a:ext cx="403096" cy="4030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8A273D6-ECF5-471A-863D-E14F230785CD}"/>
                </a:ext>
              </a:extLst>
            </p:cNvPr>
            <p:cNvSpPr/>
            <p:nvPr/>
          </p:nvSpPr>
          <p:spPr>
            <a:xfrm>
              <a:off x="5841051" y="2932876"/>
              <a:ext cx="403096" cy="4030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645B7E7-15D0-4A55-AA96-E1789AF07C0F}"/>
                </a:ext>
              </a:extLst>
            </p:cNvPr>
            <p:cNvSpPr/>
            <p:nvPr/>
          </p:nvSpPr>
          <p:spPr>
            <a:xfrm>
              <a:off x="6644530" y="3333200"/>
              <a:ext cx="403096" cy="4030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A464217-F5B1-4B09-A1F6-C0D62039EA64}"/>
                </a:ext>
              </a:extLst>
            </p:cNvPr>
            <p:cNvSpPr/>
            <p:nvPr/>
          </p:nvSpPr>
          <p:spPr>
            <a:xfrm>
              <a:off x="8258027" y="3739068"/>
              <a:ext cx="403096" cy="4030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5E32D5E-984E-4735-9A70-28755029AF4E}"/>
                </a:ext>
              </a:extLst>
            </p:cNvPr>
            <p:cNvSpPr/>
            <p:nvPr/>
          </p:nvSpPr>
          <p:spPr>
            <a:xfrm>
              <a:off x="7854931" y="4142709"/>
              <a:ext cx="403096" cy="4030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F01E0C4-30CD-42D7-94B1-460B88E41074}"/>
                </a:ext>
              </a:extLst>
            </p:cNvPr>
            <p:cNvSpPr/>
            <p:nvPr/>
          </p:nvSpPr>
          <p:spPr>
            <a:xfrm>
              <a:off x="9868812" y="4562631"/>
              <a:ext cx="403096" cy="4030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D86ECCA-B495-4D3D-855C-E3C66B238CF2}"/>
                </a:ext>
              </a:extLst>
            </p:cNvPr>
            <p:cNvSpPr/>
            <p:nvPr/>
          </p:nvSpPr>
          <p:spPr>
            <a:xfrm>
              <a:off x="9062021" y="4965727"/>
              <a:ext cx="403096" cy="4030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15CBF38-37A1-4AE3-A49D-160830815D7B}"/>
              </a:ext>
            </a:extLst>
          </p:cNvPr>
          <p:cNvGrpSpPr/>
          <p:nvPr/>
        </p:nvGrpSpPr>
        <p:grpSpPr>
          <a:xfrm>
            <a:off x="1507997" y="1883585"/>
            <a:ext cx="3743311" cy="3743311"/>
            <a:chOff x="902353" y="1836085"/>
            <a:chExt cx="3743311" cy="3743311"/>
          </a:xfrm>
        </p:grpSpPr>
        <p:graphicFrame>
          <p:nvGraphicFramePr>
            <p:cNvPr id="26" name="表格 4">
              <a:extLst>
                <a:ext uri="{FF2B5EF4-FFF2-40B4-BE49-F238E27FC236}">
                  <a16:creationId xmlns:a16="http://schemas.microsoft.com/office/drawing/2014/main" id="{4BB8E54A-4178-42F7-8128-9B019797C20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02353" y="1836085"/>
            <a:ext cx="3743311" cy="3743311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87947">
                    <a:extLst>
                      <a:ext uri="{9D8B030D-6E8A-4147-A177-3AD203B41FA5}">
                        <a16:colId xmlns:a16="http://schemas.microsoft.com/office/drawing/2014/main" val="1504496925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569606543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2019032399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2998898318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869825293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838990557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728207241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173939559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1978412735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1427807614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3565399721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3791543226"/>
                      </a:ext>
                    </a:extLst>
                  </a:gridCol>
                  <a:gridCol w="287947">
                    <a:extLst>
                      <a:ext uri="{9D8B030D-6E8A-4147-A177-3AD203B41FA5}">
                        <a16:colId xmlns:a16="http://schemas.microsoft.com/office/drawing/2014/main" val="5664028"/>
                      </a:ext>
                    </a:extLst>
                  </a:gridCol>
                </a:tblGrid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68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83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67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>
                            <a:solidFill>
                              <a:schemeClr val="tx1"/>
                            </a:solidFill>
                          </a:rPr>
                          <a:t>69</a:t>
                        </a:r>
                        <a:endParaRPr lang="zh-CN" altLang="en-US" sz="12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52823" marR="52823" marT="26411" marB="26411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882684173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33359949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810991640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51055244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18629690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08253270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63386" marR="63386" marT="31694" marB="31694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4225018778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50714377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458533607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520877275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918850034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473376697"/>
                    </a:ext>
                  </a:extLst>
                </a:tr>
                <a:tr h="28794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67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68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69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82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83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84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200" b="0" dirty="0"/>
                          <a:t>85</a:t>
                        </a:r>
                        <a:endParaRPr lang="zh-CN" altLang="en-US" sz="1200" b="0" dirty="0"/>
                      </a:p>
                    </a:txBody>
                    <a:tcPr marL="43218" marR="43218" marT="21609" marB="2160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059014716"/>
                    </a:ext>
                  </a:extLst>
                </a:tr>
              </a:tbl>
            </a:graphicData>
          </a:graphic>
        </p:graphicFrame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E9DB6FD-7AA1-46BD-82CE-B35DDFB79189}"/>
                </a:ext>
              </a:extLst>
            </p:cNvPr>
            <p:cNvGrpSpPr/>
            <p:nvPr/>
          </p:nvGrpSpPr>
          <p:grpSpPr>
            <a:xfrm>
              <a:off x="902353" y="2124088"/>
              <a:ext cx="3452344" cy="3453803"/>
              <a:chOff x="2855997" y="681832"/>
              <a:chExt cx="5984641" cy="5987171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9D270BF-1B17-4ABD-BFD3-16D7475CC212}"/>
                  </a:ext>
                </a:extLst>
              </p:cNvPr>
              <p:cNvSpPr/>
              <p:nvPr/>
            </p:nvSpPr>
            <p:spPr>
              <a:xfrm>
                <a:off x="2855997" y="681832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2B0DF69-2848-47EC-ACA8-5924B8533089}"/>
                  </a:ext>
                </a:extLst>
              </p:cNvPr>
              <p:cNvSpPr/>
              <p:nvPr/>
            </p:nvSpPr>
            <p:spPr>
              <a:xfrm>
                <a:off x="3357563" y="1183398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2E929B1-D0A3-4F8B-AFEC-A8F11C145E1A}"/>
                  </a:ext>
                </a:extLst>
              </p:cNvPr>
              <p:cNvSpPr/>
              <p:nvPr/>
            </p:nvSpPr>
            <p:spPr>
              <a:xfrm>
                <a:off x="3859129" y="1684964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3E8DC9B-9FBD-4776-BA7F-F06FBAC92E48}"/>
                  </a:ext>
                </a:extLst>
              </p:cNvPr>
              <p:cNvSpPr/>
              <p:nvPr/>
            </p:nvSpPr>
            <p:spPr>
              <a:xfrm>
                <a:off x="4344652" y="2186530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849FD082-1742-4092-87E7-CC3F31AE3F0A}"/>
                  </a:ext>
                </a:extLst>
              </p:cNvPr>
              <p:cNvSpPr/>
              <p:nvPr/>
            </p:nvSpPr>
            <p:spPr>
              <a:xfrm>
                <a:off x="4846218" y="2688096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E43FF52B-2759-4427-A87E-29E5EBDA0F91}"/>
                  </a:ext>
                </a:extLst>
              </p:cNvPr>
              <p:cNvSpPr/>
              <p:nvPr/>
            </p:nvSpPr>
            <p:spPr>
              <a:xfrm>
                <a:off x="5347784" y="3178217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06B2224-07A1-44C2-B404-B91B7E5CD712}"/>
                  </a:ext>
                </a:extLst>
              </p:cNvPr>
              <p:cNvSpPr/>
              <p:nvPr/>
            </p:nvSpPr>
            <p:spPr>
              <a:xfrm>
                <a:off x="5846969" y="3677402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C5D55FA-21D5-4AB9-8E28-B23E9D65A58D}"/>
                  </a:ext>
                </a:extLst>
              </p:cNvPr>
              <p:cNvSpPr/>
              <p:nvPr/>
            </p:nvSpPr>
            <p:spPr>
              <a:xfrm>
                <a:off x="6343771" y="4176587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43FCF0C-9506-444B-A552-C1F6EA8A8E04}"/>
                  </a:ext>
                </a:extLst>
              </p:cNvPr>
              <p:cNvSpPr/>
              <p:nvPr/>
            </p:nvSpPr>
            <p:spPr>
              <a:xfrm>
                <a:off x="6845337" y="4675772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BB6C7AF-30E7-4B99-8AEA-3DE610D0AE78}"/>
                  </a:ext>
                </a:extLst>
              </p:cNvPr>
              <p:cNvSpPr/>
              <p:nvPr/>
            </p:nvSpPr>
            <p:spPr>
              <a:xfrm>
                <a:off x="7342141" y="5170821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3F03DB27-D6FD-410A-8D6E-F32D7A264795}"/>
                  </a:ext>
                </a:extLst>
              </p:cNvPr>
              <p:cNvSpPr/>
              <p:nvPr/>
            </p:nvSpPr>
            <p:spPr>
              <a:xfrm>
                <a:off x="7837506" y="5665870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44456443-1D4E-444C-86B8-3503BE09A316}"/>
                  </a:ext>
                </a:extLst>
              </p:cNvPr>
              <p:cNvSpPr/>
              <p:nvPr/>
            </p:nvSpPr>
            <p:spPr>
              <a:xfrm>
                <a:off x="8339072" y="6167437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6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10.4.1  </a:t>
            </a:r>
            <a:r>
              <a:rPr lang="zh-CN" altLang="en-US" dirty="0"/>
              <a:t>冒泡排序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10.4.1  </a:t>
            </a:r>
            <a:r>
              <a:rPr lang="zh-CN" altLang="en-US" dirty="0"/>
              <a:t>冒泡排序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b="1" dirty="0"/>
                  <a:t>基本思想</a:t>
                </a:r>
                <a:r>
                  <a:rPr lang="zh-CN" altLang="en-US" sz="2800" dirty="0"/>
                  <a:t>：依次比较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相邻</a:t>
                </a:r>
                <a:r>
                  <a:rPr lang="zh-CN" altLang="en-US" sz="2800" dirty="0"/>
                  <a:t>的两个元素的顺序，如果顺序不对，则将两者交换，重复这样的操作直到整个序列被排好序。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/>
                  <a:t>通过比较与交换使得待排序列一个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最值</a:t>
                </a:r>
                <a:r>
                  <a:rPr lang="zh-CN" altLang="en-US" sz="2800" dirty="0"/>
                  <a:t>元素“上浮”到序列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一端</a:t>
                </a:r>
                <a:r>
                  <a:rPr lang="zh-CN" altLang="en-US" sz="2800" dirty="0"/>
                  <a:t>，然后缩小排序范围。</a:t>
                </a:r>
                <a:endParaRPr lang="en-US" altLang="zh-CN" sz="2800" dirty="0"/>
              </a:p>
              <a:p>
                <a:r>
                  <a:rPr lang="zh-CN" altLang="en-US" sz="2800" b="1" dirty="0"/>
                  <a:t>排序步骤</a:t>
                </a:r>
                <a:r>
                  <a:rPr lang="zh-CN" altLang="en-US" sz="2800" dirty="0"/>
                  <a:t>：（以升序为例）</a:t>
                </a:r>
                <a:endParaRPr lang="en-US" altLang="zh-CN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假设待排序序列为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 …,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Cambria Math" panose="02040503050406030204" pitchFamily="18" charset="0"/>
                  </a:rPr>
                  <a:t>。</a:t>
                </a:r>
                <a:endParaRPr lang="en-US" altLang="zh-CN" sz="2800" b="0" i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起始时</m:t>
                    </m:r>
                  </m:oMath>
                </a14:m>
                <a:r>
                  <a:rPr lang="zh-CN" altLang="en-US" sz="2800" dirty="0"/>
                  <a:t>排序范围为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rgbClr val="C00000"/>
                    </a:solidFill>
                  </a:rPr>
                  <a:t>从右向左</a:t>
                </a:r>
                <a:r>
                  <a:rPr lang="zh-CN" altLang="en-US" sz="2800" dirty="0"/>
                  <a:t>对相邻两元素进行比较，较大值向右移，较小值向左移。比较完当前排序范围后，键值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最小</a:t>
                </a:r>
                <a:r>
                  <a:rPr lang="zh-CN" altLang="en-US" sz="2800" dirty="0"/>
                  <a:t>的元素被移动到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/>
                  <a:t> 位置。</a:t>
                </a:r>
                <a:endParaRPr lang="en-US" altLang="zh-CN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下一次排序范围是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1158" t="-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296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冒泡排序示例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1582667" y="992886"/>
            <a:ext cx="1789772" cy="5498129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待排序数组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第一轮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第二轮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第三轮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第四轮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第五轮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第六轮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第七轮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第八轮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第九轮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第十轮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第十一轮</a:t>
            </a:r>
            <a:endParaRPr lang="en-US" altLang="zh-CN" dirty="0"/>
          </a:p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第十二轮</a:t>
            </a:r>
            <a:endParaRPr lang="en-US" altLang="zh-CN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EC7B6FB-2594-45AD-8971-E8B690967BC4}"/>
              </a:ext>
            </a:extLst>
          </p:cNvPr>
          <p:cNvGrpSpPr/>
          <p:nvPr/>
        </p:nvGrpSpPr>
        <p:grpSpPr>
          <a:xfrm>
            <a:off x="3346935" y="989448"/>
            <a:ext cx="5498129" cy="5498129"/>
            <a:chOff x="3526971" y="930073"/>
            <a:chExt cx="5498129" cy="5498129"/>
          </a:xfrm>
        </p:grpSpPr>
        <p:graphicFrame>
          <p:nvGraphicFramePr>
            <p:cNvPr id="20" name="表格 4">
              <a:extLst>
                <a:ext uri="{FF2B5EF4-FFF2-40B4-BE49-F238E27FC236}">
                  <a16:creationId xmlns:a16="http://schemas.microsoft.com/office/drawing/2014/main" id="{EE24731C-C478-4853-9B42-253C8135759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526971" y="930073"/>
            <a:ext cx="5498129" cy="5498129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22933">
                    <a:extLst>
                      <a:ext uri="{9D8B030D-6E8A-4147-A177-3AD203B41FA5}">
                        <a16:colId xmlns:a16="http://schemas.microsoft.com/office/drawing/2014/main" val="1504496925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569606543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2019032399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2998898318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869825293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838990557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728207241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173939559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1978412735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1427807614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3565399721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3791543226"/>
                      </a:ext>
                    </a:extLst>
                  </a:gridCol>
                  <a:gridCol w="422933">
                    <a:extLst>
                      <a:ext uri="{9D8B030D-6E8A-4147-A177-3AD203B41FA5}">
                        <a16:colId xmlns:a16="http://schemas.microsoft.com/office/drawing/2014/main" val="5664028"/>
                      </a:ext>
                    </a:extLst>
                  </a:gridCol>
                </a:tblGrid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68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83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67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>
                            <a:solidFill>
                              <a:schemeClr val="tx1"/>
                            </a:solidFill>
                          </a:rPr>
                          <a:t>69</a:t>
                        </a:r>
                        <a:endParaRPr lang="zh-CN" altLang="en-US" sz="17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7585" marR="77585" marT="38792" marB="3879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882684173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33359949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810991640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51055244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18629690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08253270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93101" marR="93101" marT="46552" marB="46552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4225018778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50714377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458533607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520877275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918850034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473376697"/>
                    </a:ext>
                  </a:extLst>
                </a:tr>
                <a:tr h="422933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67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68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69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82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83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84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700" b="0" dirty="0"/>
                          <a:t>85</a:t>
                        </a:r>
                        <a:endParaRPr lang="zh-CN" altLang="en-US" sz="1700" b="0" dirty="0"/>
                      </a:p>
                    </a:txBody>
                    <a:tcPr marL="63479" marR="63479" marT="31739" marB="31739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059014716"/>
                    </a:ext>
                  </a:extLst>
                </a:tr>
              </a:tbl>
            </a:graphicData>
          </a:graphic>
        </p:graphicFrame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C1156A2-FB72-49AF-8D71-948917ABB422}"/>
                </a:ext>
              </a:extLst>
            </p:cNvPr>
            <p:cNvGrpSpPr/>
            <p:nvPr/>
          </p:nvGrpSpPr>
          <p:grpSpPr>
            <a:xfrm>
              <a:off x="3526972" y="1353090"/>
              <a:ext cx="5070764" cy="5072907"/>
              <a:chOff x="2855997" y="681832"/>
              <a:chExt cx="5984641" cy="598717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56B116F1-2C20-4F9D-811B-762D59E7887D}"/>
                  </a:ext>
                </a:extLst>
              </p:cNvPr>
              <p:cNvSpPr/>
              <p:nvPr/>
            </p:nvSpPr>
            <p:spPr>
              <a:xfrm>
                <a:off x="2855997" y="681832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0E4C8EBA-43AE-4073-8E19-09D07E91E429}"/>
                  </a:ext>
                </a:extLst>
              </p:cNvPr>
              <p:cNvSpPr/>
              <p:nvPr/>
            </p:nvSpPr>
            <p:spPr>
              <a:xfrm>
                <a:off x="3357563" y="1183398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1CC39D6C-3902-42F5-84C4-E867D0525573}"/>
                  </a:ext>
                </a:extLst>
              </p:cNvPr>
              <p:cNvSpPr/>
              <p:nvPr/>
            </p:nvSpPr>
            <p:spPr>
              <a:xfrm>
                <a:off x="3859129" y="1684964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BFA1A80-C645-40C1-87DC-9B4D9B56D3A8}"/>
                  </a:ext>
                </a:extLst>
              </p:cNvPr>
              <p:cNvSpPr/>
              <p:nvPr/>
            </p:nvSpPr>
            <p:spPr>
              <a:xfrm>
                <a:off x="4344652" y="2186530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814DDD3-E217-40CC-AC16-A7A3C0798661}"/>
                  </a:ext>
                </a:extLst>
              </p:cNvPr>
              <p:cNvSpPr/>
              <p:nvPr/>
            </p:nvSpPr>
            <p:spPr>
              <a:xfrm>
                <a:off x="4846218" y="2688096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8727E3F-1145-4664-9388-547654834AC4}"/>
                  </a:ext>
                </a:extLst>
              </p:cNvPr>
              <p:cNvSpPr/>
              <p:nvPr/>
            </p:nvSpPr>
            <p:spPr>
              <a:xfrm>
                <a:off x="5347784" y="3178217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C5D672E7-54F1-4888-B5AE-5315F586D663}"/>
                  </a:ext>
                </a:extLst>
              </p:cNvPr>
              <p:cNvSpPr/>
              <p:nvPr/>
            </p:nvSpPr>
            <p:spPr>
              <a:xfrm>
                <a:off x="5846969" y="3677402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F1AB0AC-CE6A-4D27-B32B-A48DD8CED823}"/>
                  </a:ext>
                </a:extLst>
              </p:cNvPr>
              <p:cNvSpPr/>
              <p:nvPr/>
            </p:nvSpPr>
            <p:spPr>
              <a:xfrm>
                <a:off x="6343771" y="4176587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21B6F9A-20D6-48F8-AD16-70DFF170BB14}"/>
                  </a:ext>
                </a:extLst>
              </p:cNvPr>
              <p:cNvSpPr/>
              <p:nvPr/>
            </p:nvSpPr>
            <p:spPr>
              <a:xfrm>
                <a:off x="6845337" y="4675772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009C207-985A-4765-BBB6-D87E4A307840}"/>
                  </a:ext>
                </a:extLst>
              </p:cNvPr>
              <p:cNvSpPr/>
              <p:nvPr/>
            </p:nvSpPr>
            <p:spPr>
              <a:xfrm>
                <a:off x="7342141" y="5170821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7C57E4F8-7309-4203-BDAB-3466BAD9EB80}"/>
                  </a:ext>
                </a:extLst>
              </p:cNvPr>
              <p:cNvSpPr/>
              <p:nvPr/>
            </p:nvSpPr>
            <p:spPr>
              <a:xfrm>
                <a:off x="7837506" y="5665870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69840F91-5106-466B-B8CD-F899561B03B7}"/>
                  </a:ext>
                </a:extLst>
              </p:cNvPr>
              <p:cNvSpPr/>
              <p:nvPr/>
            </p:nvSpPr>
            <p:spPr>
              <a:xfrm>
                <a:off x="8339072" y="6167437"/>
                <a:ext cx="501566" cy="5015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64666D4-9C58-4C1B-B15C-1A98C0D5F58C}"/>
              </a:ext>
            </a:extLst>
          </p:cNvPr>
          <p:cNvGrpSpPr/>
          <p:nvPr/>
        </p:nvGrpSpPr>
        <p:grpSpPr>
          <a:xfrm>
            <a:off x="9233155" y="1624365"/>
            <a:ext cx="2268083" cy="1388052"/>
            <a:chOff x="9361642" y="1611748"/>
            <a:chExt cx="2268083" cy="1388052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4E7C994-462F-4722-A2B6-D7EF6E3DEBF1}"/>
                </a:ext>
              </a:extLst>
            </p:cNvPr>
            <p:cNvSpPr/>
            <p:nvPr/>
          </p:nvSpPr>
          <p:spPr>
            <a:xfrm>
              <a:off x="9377246" y="1618329"/>
              <a:ext cx="393771" cy="3937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内容占位符 4">
              <a:extLst>
                <a:ext uri="{FF2B5EF4-FFF2-40B4-BE49-F238E27FC236}">
                  <a16:creationId xmlns:a16="http://schemas.microsoft.com/office/drawing/2014/main" id="{B346FC0A-5DE4-4EF3-AFD9-D6536D7A621E}"/>
                </a:ext>
              </a:extLst>
            </p:cNvPr>
            <p:cNvSpPr txBox="1">
              <a:spLocks/>
            </p:cNvSpPr>
            <p:nvPr/>
          </p:nvSpPr>
          <p:spPr>
            <a:xfrm>
              <a:off x="9839953" y="1611748"/>
              <a:ext cx="1789772" cy="13880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00"/>
                </a:spcBef>
              </a:pPr>
              <a:r>
                <a:rPr lang="zh-CN" altLang="en-US" dirty="0"/>
                <a:t>未排序</a:t>
              </a:r>
              <a:endParaRPr lang="en-US" altLang="zh-CN" dirty="0"/>
            </a:p>
            <a:p>
              <a:pPr>
                <a:lnSpc>
                  <a:spcPct val="100000"/>
                </a:lnSpc>
                <a:spcBef>
                  <a:spcPts val="1200"/>
                </a:spcBef>
              </a:pPr>
              <a:r>
                <a:rPr lang="zh-CN" altLang="en-US" dirty="0"/>
                <a:t>已排序</a:t>
              </a:r>
              <a:endParaRPr lang="en-US" altLang="zh-CN" dirty="0"/>
            </a:p>
            <a:p>
              <a:pPr>
                <a:lnSpc>
                  <a:spcPct val="100000"/>
                </a:lnSpc>
                <a:spcBef>
                  <a:spcPts val="1200"/>
                </a:spcBef>
              </a:pPr>
              <a:r>
                <a:rPr lang="zh-CN" altLang="en-US" dirty="0"/>
                <a:t>本轮排序</a:t>
              </a:r>
              <a:endParaRPr lang="en-US" altLang="zh-CN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B3DECEA-040F-46B0-AED4-125F13D067F8}"/>
                </a:ext>
              </a:extLst>
            </p:cNvPr>
            <p:cNvSpPr/>
            <p:nvPr/>
          </p:nvSpPr>
          <p:spPr>
            <a:xfrm>
              <a:off x="9377245" y="2075054"/>
              <a:ext cx="393771" cy="3937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1B5D553-A976-433A-B3A5-24795306FE91}"/>
                </a:ext>
              </a:extLst>
            </p:cNvPr>
            <p:cNvSpPr/>
            <p:nvPr/>
          </p:nvSpPr>
          <p:spPr>
            <a:xfrm>
              <a:off x="9361642" y="2516244"/>
              <a:ext cx="424975" cy="4249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副标题 45">
            <a:extLst>
              <a:ext uri="{FF2B5EF4-FFF2-40B4-BE49-F238E27FC236}">
                <a16:creationId xmlns:a16="http://schemas.microsoft.com/office/drawing/2014/main" id="{180A22A3-EC14-40BF-A5CA-481D1566B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10.4.1  </a:t>
            </a:r>
            <a:r>
              <a:rPr lang="zh-CN" altLang="en-US" dirty="0"/>
              <a:t>冒泡排序</a:t>
            </a:r>
          </a:p>
        </p:txBody>
      </p:sp>
    </p:spTree>
    <p:extLst>
      <p:ext uri="{BB962C8B-B14F-4D97-AF65-F5344CB8AC3E}">
        <p14:creationId xmlns:p14="http://schemas.microsoft.com/office/powerpoint/2010/main" val="3164491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冒泡排序伪代码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10.4.1  </a:t>
            </a:r>
            <a:r>
              <a:rPr lang="zh-CN" altLang="en-US" dirty="0"/>
              <a:t>冒泡排序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内容占位符 8">
                <a:extLst>
                  <a:ext uri="{FF2B5EF4-FFF2-40B4-BE49-F238E27FC236}">
                    <a16:creationId xmlns:a16="http://schemas.microsoft.com/office/drawing/2014/main" id="{684DE287-5DAE-4F26-BFFA-A1412134C307}"/>
                  </a:ext>
                </a:extLst>
              </p:cNvPr>
              <p:cNvGraphicFramePr>
                <a:graphicFrameLocks noGrp="1"/>
              </p:cNvGraphicFramePr>
              <p:nvPr>
                <p:ph idx="11"/>
              </p:nvPr>
            </p:nvGraphicFramePr>
            <p:xfrm>
              <a:off x="838200" y="2284235"/>
              <a:ext cx="8702320" cy="357302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91378">
                      <a:extLst>
                        <a:ext uri="{9D8B030D-6E8A-4147-A177-3AD203B41FA5}">
                          <a16:colId xmlns:a16="http://schemas.microsoft.com/office/drawing/2014/main" val="1428891984"/>
                        </a:ext>
                      </a:extLst>
                    </a:gridCol>
                    <a:gridCol w="8210942">
                      <a:extLst>
                        <a:ext uri="{9D8B030D-6E8A-4147-A177-3AD203B41FA5}">
                          <a16:colId xmlns:a16="http://schemas.microsoft.com/office/drawing/2014/main" val="291843443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𝐟𝐨𝐫</m:t>
                              </m:r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50477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𝐟𝐨𝐫</m:t>
                              </m:r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𝐝𝐨𝐰𝐧𝐭𝐨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186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2400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zh-CN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1198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|   |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Swap</m:t>
                              </m:r>
                              <m:d>
                                <m:dPr>
                                  <m:ctrlPr>
                                    <a:rPr lang="zh-CN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  //</a:t>
                          </a:r>
                          <a:r>
                            <a:rPr lang="zh-CN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两个元素交换位置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58023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|   </m:t>
                              </m:r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21686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6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353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2216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内容占位符 8">
                <a:extLst>
                  <a:ext uri="{FF2B5EF4-FFF2-40B4-BE49-F238E27FC236}">
                    <a16:creationId xmlns:a16="http://schemas.microsoft.com/office/drawing/2014/main" id="{684DE287-5DAE-4F26-BFFA-A1412134C307}"/>
                  </a:ext>
                </a:extLst>
              </p:cNvPr>
              <p:cNvGraphicFramePr>
                <a:graphicFrameLocks noGrp="1"/>
              </p:cNvGraphicFramePr>
              <p:nvPr>
                <p:ph idx="11"/>
                <p:extLst>
                  <p:ext uri="{D42A27DB-BD31-4B8C-83A1-F6EECF244321}">
                    <p14:modId xmlns:p14="http://schemas.microsoft.com/office/powerpoint/2010/main" val="2214823747"/>
                  </p:ext>
                </p:extLst>
              </p:nvPr>
            </p:nvGraphicFramePr>
            <p:xfrm>
              <a:off x="838200" y="2284235"/>
              <a:ext cx="8702320" cy="358737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91378">
                      <a:extLst>
                        <a:ext uri="{9D8B030D-6E8A-4147-A177-3AD203B41FA5}">
                          <a16:colId xmlns:a16="http://schemas.microsoft.com/office/drawing/2014/main" val="1428891984"/>
                        </a:ext>
                      </a:extLst>
                    </a:gridCol>
                    <a:gridCol w="8210942">
                      <a:extLst>
                        <a:ext uri="{9D8B030D-6E8A-4147-A177-3AD203B41FA5}">
                          <a16:colId xmlns:a16="http://schemas.microsoft.com/office/drawing/2014/main" val="2918434436"/>
                        </a:ext>
                      </a:extLst>
                    </a:gridCol>
                  </a:tblGrid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1235" r="-297" b="-6654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504773"/>
                      </a:ext>
                    </a:extLst>
                  </a:tr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102500" r="-297" b="-57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18656"/>
                      </a:ext>
                    </a:extLst>
                  </a:tr>
                  <a:tr h="550609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178022" r="-297" b="-4043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119832"/>
                      </a:ext>
                    </a:extLst>
                  </a:tr>
                  <a:tr h="586613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263542" r="-297" b="-2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5802376"/>
                      </a:ext>
                    </a:extLst>
                  </a:tr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430864" r="-297" b="-235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2168680"/>
                      </a:ext>
                    </a:extLst>
                  </a:tr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6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537500" r="-297" b="-13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353676"/>
                      </a:ext>
                    </a:extLst>
                  </a:tr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629630" r="-297" b="-3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22168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02752BA5-9B74-40C1-A30C-533F6573C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225" y="1083906"/>
                <a:ext cx="9291452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66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10-5 </a:t>
                </a:r>
                <a:r>
                  <a:rPr lang="zh-CN" altLang="en-US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冒泡排序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BubbleSort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sz="2400" dirty="0">
                  <a:latin typeface="Courier New" panose="02070309020205020404" pitchFamily="49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输入：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序列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，左端点下标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，右端点下标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输出：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元素顺序，使元素按照非递减顺序排列</a:t>
                </a:r>
                <a:endPara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02752BA5-9B74-40C1-A30C-533F6573C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25" y="1083906"/>
                <a:ext cx="9291452" cy="1200329"/>
              </a:xfrm>
              <a:prstGeom prst="rect">
                <a:avLst/>
              </a:prstGeom>
              <a:blipFill>
                <a:blip r:embed="rId3"/>
                <a:stretch>
                  <a:fillRect t="-5076" b="-1116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732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冒泡排序性能分析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10.4.1  </a:t>
            </a:r>
            <a:r>
              <a:rPr lang="zh-CN" altLang="en-US" dirty="0"/>
              <a:t>冒泡排序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B9AAD01-8353-420F-BA99-326245CE2574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sz="2400" dirty="0"/>
                  <a:t>假设待排序的序列长度为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，那么冒泡排序共执行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轮，第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/>
                  <a:t>轮时最多需要执行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/>
                  <a:t>次比较和交换。因此，冒泡排序最多的比较和交换次数为：</a:t>
                </a:r>
              </a:p>
              <a:p>
                <a:pPr indent="26670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楷体_GB2312"/>
                            </a:rPr>
                            <m:t>𝑖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楷体_GB231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楷体_GB2312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楷体_GB2312"/>
                            </a:rPr>
                            <m:t>𝑛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楷体_GB2312"/>
                            </a:rPr>
                            <m:t>−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楷体_GB2312"/>
                            </a:rPr>
                            <m:t>𝑖</m:t>
                          </m:r>
                        </m:e>
                      </m:nary>
                      <m:r>
                        <a:rPr lang="en-US" altLang="zh-CN" sz="2400" i="1" kern="100">
                          <a:latin typeface="Cambria Math" panose="02040503050406030204" pitchFamily="18" charset="0"/>
                          <a:ea typeface="楷体_GB2312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楷体_GB2312"/>
                            </a:rPr>
                            <m:t>𝑛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楷体_GB2312"/>
                            </a:rPr>
                            <m:t>(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楷体_GB2312"/>
                            </a:rPr>
                            <m:t>𝑛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楷体_GB2312"/>
                            </a:rPr>
                            <m:t>−1)</m:t>
                          </m:r>
                        </m:num>
                        <m:den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楷体_GB231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zh-CN" sz="2400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en-US" sz="2400" dirty="0"/>
                  <a:t>所以，冒泡排序的时间复杂度为</a:t>
                </a:r>
                <a14:m>
                  <m:oMath xmlns:m="http://schemas.openxmlformats.org/officeDocument/2006/math">
                    <m:r>
                      <a:rPr lang="en-US" altLang="zh-CN" sz="2400" b="1" i="1" kern="1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_GB2312"/>
                      </a:rPr>
                      <m:t>𝑶</m:t>
                    </m:r>
                    <m:d>
                      <m:dPr>
                        <m:ctrlPr>
                          <a:rPr lang="zh-CN" altLang="zh-CN" sz="2400" b="1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b="1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_GB2312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楷体_GB2312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sz="2400" i="1" kern="100">
                        <a:latin typeface="Cambria Math" panose="02040503050406030204" pitchFamily="18" charset="0"/>
                        <a:ea typeface="楷体_GB2312"/>
                      </a:rPr>
                      <m:t> </m:t>
                    </m:r>
                  </m:oMath>
                </a14:m>
                <a:r>
                  <a:rPr lang="zh-CN" altLang="en-US" sz="2400" dirty="0"/>
                  <a:t>。</a:t>
                </a:r>
              </a:p>
              <a:p>
                <a:r>
                  <a:rPr lang="zh-CN" altLang="en-US" sz="2400" dirty="0"/>
                  <a:t>冒泡排序仅对数组中的相邻元素进行比较和交换，因此关键字值相同的元素不会改变顺序。所以，冒泡排序是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稳定</a:t>
                </a:r>
                <a:r>
                  <a:rPr lang="zh-CN" altLang="en-US" sz="2400" dirty="0"/>
                  <a:t>的。</a:t>
                </a:r>
                <a:endParaRPr lang="en-US" altLang="zh-CN" sz="2400" dirty="0"/>
              </a:p>
              <a:p>
                <a:r>
                  <a:rPr lang="zh-CN" altLang="en-US" sz="2400" dirty="0"/>
                  <a:t>但注意，一旦将算法</a:t>
                </a:r>
                <a:r>
                  <a:rPr lang="en-US" altLang="zh-CN" sz="2400" dirty="0"/>
                  <a:t>10-5</a:t>
                </a:r>
                <a:r>
                  <a:rPr lang="zh-CN" altLang="en-US" sz="2400" dirty="0"/>
                  <a:t>中比较运算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楷体_GB2312"/>
                          </a:rPr>
                          <m:t>𝑗</m:t>
                        </m:r>
                      </m:sub>
                    </m:sSub>
                    <m:r>
                      <a:rPr lang="en-US" altLang="zh-CN" sz="2400" i="1" kern="100">
                        <a:latin typeface="Cambria Math" panose="02040503050406030204" pitchFamily="18" charset="0"/>
                        <a:ea typeface="楷体_GB2312"/>
                      </a:rPr>
                      <m:t>&gt;</m:t>
                    </m:r>
                    <m:sSub>
                      <m:sSub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楷体_GB2312"/>
                          </a:rPr>
                          <m:t>𝑗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楷体_GB2312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zh-CN" sz="2400" dirty="0"/>
                  <a:t>改为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楷体_GB2312"/>
                          </a:rPr>
                          <m:t>𝑗</m:t>
                        </m:r>
                      </m:sub>
                    </m:sSub>
                    <m:r>
                      <a:rPr lang="en-US" altLang="zh-CN" sz="2400" i="1" kern="100">
                        <a:latin typeface="Cambria Math" panose="02040503050406030204" pitchFamily="18" charset="0"/>
                        <a:ea typeface="楷体_GB2312"/>
                      </a:rPr>
                      <m:t>≥</m:t>
                    </m:r>
                    <m:sSub>
                      <m:sSub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楷体_GB2312"/>
                          </a:rPr>
                          <m:t>𝑗</m:t>
                        </m:r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楷体_GB2312"/>
                          </a:rPr>
                          <m:t>+1</m:t>
                        </m:r>
                      </m:sub>
                    </m:sSub>
                    <m:r>
                      <a:rPr lang="en-US" altLang="zh-CN" sz="2400" i="1" kern="100">
                        <a:latin typeface="Cambria Math" panose="02040503050406030204" pitchFamily="18" charset="0"/>
                        <a:ea typeface="楷体_GB2312"/>
                      </a:rPr>
                      <m:t> </m:t>
                    </m:r>
                  </m:oMath>
                </a14:m>
                <a:r>
                  <a:rPr lang="zh-CN" altLang="en-US" sz="2400" dirty="0"/>
                  <a:t>，算法就失去了稳定性。</a:t>
                </a:r>
                <a:endParaRPr lang="en-US" altLang="zh-CN" sz="2400" dirty="0"/>
              </a:p>
              <a:p>
                <a:r>
                  <a:rPr lang="zh-CN" altLang="en-US" sz="2400" dirty="0"/>
                  <a:t>另外，冒泡排序中的交换次数又称为反序数或逆序数，可用于体现数列的错乱程度。</a:t>
                </a:r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B9AAD01-8353-420F-BA99-326245CE2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1687" r="-221" b="-4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595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快速排序是一种所需</a:t>
            </a:r>
            <a:r>
              <a:rPr lang="zh-CN" altLang="en-US" sz="2800" b="1" dirty="0">
                <a:solidFill>
                  <a:srgbClr val="C00000"/>
                </a:solidFill>
              </a:rPr>
              <a:t>比较次数较少、速度较快</a:t>
            </a:r>
            <a:r>
              <a:rPr lang="zh-CN" altLang="en-US" sz="2800" dirty="0"/>
              <a:t>的排序方法，由英国计算机科学家，图灵奖获得者东尼</a:t>
            </a:r>
            <a:r>
              <a:rPr lang="en-US" altLang="zh-CN" sz="2800" dirty="0"/>
              <a:t>·</a:t>
            </a:r>
            <a:r>
              <a:rPr lang="zh-CN" altLang="en-US" sz="2800" dirty="0"/>
              <a:t>霍尔于</a:t>
            </a:r>
            <a:r>
              <a:rPr lang="en-US" altLang="zh-CN" sz="2800" dirty="0"/>
              <a:t>1961</a:t>
            </a:r>
            <a:r>
              <a:rPr lang="zh-CN" altLang="en-US" sz="2800" dirty="0"/>
              <a:t>年发表。在基于比较的排序算法中，快速排序的</a:t>
            </a:r>
            <a:r>
              <a:rPr lang="zh-CN" altLang="en-US" sz="2800" b="1" dirty="0">
                <a:solidFill>
                  <a:srgbClr val="C00000"/>
                </a:solidFill>
              </a:rPr>
              <a:t>平均性能突出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b="1" dirty="0"/>
              <a:t>基本思想</a:t>
            </a:r>
            <a:r>
              <a:rPr lang="zh-CN" altLang="en-US" sz="2800" dirty="0"/>
              <a:t>：通过递归分治方法，基于轴点将待排序序列拆分成两个子序列并分别排序，直到序列有序。</a:t>
            </a:r>
            <a:endParaRPr lang="en-US" altLang="zh-CN" sz="2800" dirty="0"/>
          </a:p>
          <a:p>
            <a:r>
              <a:rPr lang="zh-CN" altLang="en-US" sz="2800" b="1" dirty="0"/>
              <a:t>排序步骤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从待排序序列中</a:t>
            </a:r>
            <a:r>
              <a:rPr lang="zh-CN" altLang="en-US" sz="2800" b="1" dirty="0">
                <a:solidFill>
                  <a:srgbClr val="C00000"/>
                </a:solidFill>
              </a:rPr>
              <a:t>选取轴点</a:t>
            </a:r>
            <a:r>
              <a:rPr lang="zh-CN" altLang="en-US" sz="2800" dirty="0"/>
              <a:t>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通过交换序列元素，将待排序序列</a:t>
            </a:r>
            <a:r>
              <a:rPr lang="zh-CN" altLang="en-US" sz="2800" b="1" dirty="0">
                <a:solidFill>
                  <a:srgbClr val="C00000"/>
                </a:solidFill>
              </a:rPr>
              <a:t>拆分</a:t>
            </a:r>
            <a:r>
              <a:rPr lang="zh-CN" altLang="en-US" sz="2800" dirty="0"/>
              <a:t>为左右两个子序列，左子序列元素</a:t>
            </a:r>
            <a:r>
              <a:rPr lang="zh-CN" altLang="en-US" sz="2800" b="1" dirty="0">
                <a:solidFill>
                  <a:srgbClr val="C00000"/>
                </a:solidFill>
              </a:rPr>
              <a:t>小于等于</a:t>
            </a:r>
            <a:r>
              <a:rPr lang="zh-CN" altLang="en-US" sz="2800" dirty="0"/>
              <a:t>轴点，右子序列元素</a:t>
            </a:r>
            <a:r>
              <a:rPr lang="zh-CN" altLang="en-US" sz="2800" b="1" dirty="0">
                <a:solidFill>
                  <a:srgbClr val="C00000"/>
                </a:solidFill>
              </a:rPr>
              <a:t>大于等于</a:t>
            </a:r>
            <a:r>
              <a:rPr lang="zh-CN" altLang="en-US" sz="2800" dirty="0"/>
              <a:t>轴点。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对两个子序列</a:t>
            </a:r>
            <a:r>
              <a:rPr lang="zh-CN" altLang="en-US" sz="2800" b="1" dirty="0">
                <a:solidFill>
                  <a:srgbClr val="C00000"/>
                </a:solidFill>
              </a:rPr>
              <a:t>递归</a:t>
            </a:r>
            <a:r>
              <a:rPr lang="zh-CN" altLang="en-US" sz="2800" dirty="0"/>
              <a:t>进行上述操作，直到子序列</a:t>
            </a:r>
            <a:r>
              <a:rPr lang="zh-CN" altLang="en-US" sz="2800" b="1" dirty="0">
                <a:solidFill>
                  <a:srgbClr val="C00000"/>
                </a:solidFill>
              </a:rPr>
              <a:t>元素个数小于等于</a:t>
            </a:r>
            <a:r>
              <a:rPr lang="en-US" altLang="zh-CN" sz="2800" b="1" dirty="0">
                <a:solidFill>
                  <a:srgbClr val="C00000"/>
                </a:solidFill>
              </a:rPr>
              <a:t>1</a:t>
            </a:r>
            <a:r>
              <a:rPr lang="zh-CN" altLang="en-US" sz="2800" dirty="0"/>
              <a:t>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838877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D5AF1A05-69D2-4266-977E-59F97DE3B6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0139" y="3805237"/>
            <a:ext cx="9903496" cy="20748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快速排序的序列拆分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dirty="0"/>
                  <a:t>序列拆分（</a:t>
                </a:r>
                <a:r>
                  <a:rPr lang="en-US" altLang="zh-CN" sz="2800" dirty="0"/>
                  <a:t>Partition</a:t>
                </a:r>
                <a:r>
                  <a:rPr lang="zh-CN" altLang="en-US" sz="2800" dirty="0"/>
                  <a:t>）会根据所选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轴点</a:t>
                </a:r>
                <a:r>
                  <a:rPr lang="zh-CN" altLang="en-US" sz="2800" dirty="0"/>
                  <a:t>将序列拆分成两个子序列，进而确定轴点在序列的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最终位置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r>
                  <a:rPr lang="zh-CN" altLang="en-US" sz="2800" dirty="0"/>
                  <a:t>对于序列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800" dirty="0"/>
                  <a:t>和轴点元素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800" dirty="0"/>
                  <a:t>，我们需要交换序列中的元素，将轴点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800" dirty="0"/>
                  <a:t>置于正确的位置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sz="2800" dirty="0"/>
                  <a:t>，</a:t>
                </a:r>
                <a:br>
                  <a:rPr lang="en-US" altLang="zh-CN" sz="2800" dirty="0"/>
                </a:br>
                <a:r>
                  <a:rPr lang="zh-CN" altLang="en-US" sz="2800" dirty="0"/>
                  <a:t>即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均</m:t>
                    </m:r>
                  </m:oMath>
                </a14:m>
                <a:r>
                  <a:rPr lang="zh-CN" altLang="en-US" sz="2800" dirty="0"/>
                  <a:t>小于等于轴点，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均</m:t>
                    </m:r>
                  </m:oMath>
                </a14:m>
                <a:r>
                  <a:rPr lang="zh-CN" altLang="en-US" sz="2800" dirty="0"/>
                  <a:t>大于等于轴点，并返回轴点所在下标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。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3"/>
                <a:stretch>
                  <a:fillRect l="-1158" t="-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727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快速排序的序列拆分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dirty="0"/>
                  <a:t>序列拆分（</a:t>
                </a:r>
                <a:r>
                  <a:rPr lang="en-US" altLang="zh-CN" sz="2800" dirty="0"/>
                  <a:t>Partition</a:t>
                </a:r>
                <a:r>
                  <a:rPr lang="zh-CN" altLang="en-US" sz="2800" dirty="0"/>
                  <a:t>）会根据所选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轴点</a:t>
                </a:r>
                <a:r>
                  <a:rPr lang="zh-CN" altLang="en-US" sz="2800" dirty="0"/>
                  <a:t>将序列拆分成两个子序列，进而确定轴点在序列的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最终位置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r>
                  <a:rPr lang="zh-CN" altLang="en-US" sz="2800" dirty="0"/>
                  <a:t>对于序列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800" dirty="0"/>
                  <a:t>和轴点元素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800" dirty="0"/>
                  <a:t>，我们需要交换序列中的元素，将轴点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800" dirty="0"/>
                  <a:t>置于正确的位置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sz="2800" dirty="0"/>
                  <a:t>，</a:t>
                </a:r>
                <a:br>
                  <a:rPr lang="en-US" altLang="zh-CN" sz="2800" dirty="0"/>
                </a:br>
                <a:r>
                  <a:rPr lang="zh-CN" altLang="en-US" sz="2800" dirty="0"/>
                  <a:t>即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均</m:t>
                    </m:r>
                  </m:oMath>
                </a14:m>
                <a:r>
                  <a:rPr lang="zh-CN" altLang="en-US" sz="2800" dirty="0"/>
                  <a:t>小于等于轴点，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均</m:t>
                    </m:r>
                  </m:oMath>
                </a14:m>
                <a:r>
                  <a:rPr lang="zh-CN" altLang="en-US" sz="2800" dirty="0"/>
                  <a:t>大于等于轴点，并返回轴点所在下标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。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1158" t="-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4AF076F-2416-497D-878C-DC24CCC8E56F}"/>
                  </a:ext>
                </a:extLst>
              </p:cNvPr>
              <p:cNvSpPr/>
              <p:nvPr/>
            </p:nvSpPr>
            <p:spPr>
              <a:xfrm>
                <a:off x="2588821" y="3840863"/>
                <a:ext cx="6828311" cy="5937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4AF076F-2416-497D-878C-DC24CCC8E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821" y="3840863"/>
                <a:ext cx="6828311" cy="593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9269495-343F-455C-931E-D7653AC7787B}"/>
                  </a:ext>
                </a:extLst>
              </p:cNvPr>
              <p:cNvSpPr/>
              <p:nvPr/>
            </p:nvSpPr>
            <p:spPr>
              <a:xfrm>
                <a:off x="2588821" y="4974227"/>
                <a:ext cx="6828311" cy="5937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9269495-343F-455C-931E-D7653AC77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821" y="4974227"/>
                <a:ext cx="6828311" cy="593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6FA4E910-9B1A-456C-952C-679FC6764901}"/>
              </a:ext>
            </a:extLst>
          </p:cNvPr>
          <p:cNvSpPr txBox="1"/>
          <p:nvPr/>
        </p:nvSpPr>
        <p:spPr>
          <a:xfrm>
            <a:off x="3047011" y="4451007"/>
            <a:ext cx="609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Partition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5B5B11-F4F9-4A94-8E67-1F283C98B5A9}"/>
              </a:ext>
            </a:extLst>
          </p:cNvPr>
          <p:cNvSpPr/>
          <p:nvPr/>
        </p:nvSpPr>
        <p:spPr>
          <a:xfrm>
            <a:off x="5769593" y="4974227"/>
            <a:ext cx="593766" cy="593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A4A18A-1B40-46F0-838C-6B145919D4D7}"/>
              </a:ext>
            </a:extLst>
          </p:cNvPr>
          <p:cNvSpPr txBox="1"/>
          <p:nvPr/>
        </p:nvSpPr>
        <p:spPr>
          <a:xfrm>
            <a:off x="3159538" y="5578056"/>
            <a:ext cx="1963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Partition</a:t>
            </a:r>
            <a:endParaRPr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849761-8A99-4BC5-8DF0-5CA639FA9851}"/>
              </a:ext>
            </a:extLst>
          </p:cNvPr>
          <p:cNvSpPr txBox="1"/>
          <p:nvPr/>
        </p:nvSpPr>
        <p:spPr>
          <a:xfrm>
            <a:off x="7181850" y="5584371"/>
            <a:ext cx="1963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Partition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D9D1173-439F-475D-808C-14CCAE694083}"/>
                  </a:ext>
                </a:extLst>
              </p:cNvPr>
              <p:cNvSpPr txBox="1"/>
              <p:nvPr/>
            </p:nvSpPr>
            <p:spPr>
              <a:xfrm>
                <a:off x="3545794" y="6024693"/>
                <a:ext cx="11906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D9D1173-439F-475D-808C-14CCAE694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794" y="6024693"/>
                <a:ext cx="11906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AE355C9-658B-481B-A66E-922D0B9FB99D}"/>
                  </a:ext>
                </a:extLst>
              </p:cNvPr>
              <p:cNvSpPr txBox="1"/>
              <p:nvPr/>
            </p:nvSpPr>
            <p:spPr>
              <a:xfrm>
                <a:off x="7488933" y="6024693"/>
                <a:ext cx="11906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AE355C9-658B-481B-A66E-922D0B9FB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933" y="6024693"/>
                <a:ext cx="119062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98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1ECBD-6FE1-CDF7-489D-588E6294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排序的稳定性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B4022E-75B3-E378-3549-CA33ED4D7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10.1 </a:t>
            </a:r>
            <a:r>
              <a:rPr lang="zh-CN" altLang="en-US" dirty="0"/>
              <a:t>问题引入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E6688F-C06A-19EC-177A-D9BCA355E94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E68E866-A8CA-31EE-A5E8-F49650B8365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若序列中</a:t>
            </a:r>
            <a:r>
              <a:rPr lang="zh-CN" altLang="en-US" sz="2400" dirty="0">
                <a:solidFill>
                  <a:srgbClr val="C00000"/>
                </a:solidFill>
              </a:rPr>
              <a:t>关键字值相等</a:t>
            </a:r>
            <a:r>
              <a:rPr lang="zh-CN" altLang="en-US" sz="2400" dirty="0"/>
              <a:t>的节点经过某种排序方法进行排序之后，仍能</a:t>
            </a:r>
            <a:r>
              <a:rPr lang="zh-CN" altLang="en-US" sz="2400" dirty="0">
                <a:solidFill>
                  <a:srgbClr val="C00000"/>
                </a:solidFill>
              </a:rPr>
              <a:t>保持它们在排序前的相对顺序</a:t>
            </a:r>
            <a:r>
              <a:rPr lang="zh-CN" altLang="en-US" sz="2400" dirty="0"/>
              <a:t>，则称这种排序方法是</a:t>
            </a:r>
            <a:r>
              <a:rPr lang="zh-CN" altLang="en-US" sz="2400" dirty="0">
                <a:solidFill>
                  <a:srgbClr val="C00000"/>
                </a:solidFill>
              </a:rPr>
              <a:t>稳定</a:t>
            </a:r>
            <a:r>
              <a:rPr lang="zh-CN" altLang="en-US" sz="2400" dirty="0"/>
              <a:t>的；否则，称这种排序方法是</a:t>
            </a:r>
            <a:r>
              <a:rPr lang="zh-CN" altLang="en-US" sz="2400" dirty="0">
                <a:solidFill>
                  <a:srgbClr val="C00000"/>
                </a:solidFill>
              </a:rPr>
              <a:t>不稳定</a:t>
            </a:r>
            <a:r>
              <a:rPr lang="zh-CN" altLang="en-US" sz="2400" dirty="0"/>
              <a:t>的。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稳定的排序算法有：</a:t>
            </a:r>
            <a:endParaRPr lang="en-US" altLang="zh-CN" sz="2400" dirty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插入排序、冒泡排序、归并排序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不稳定的排序算法：</a:t>
            </a:r>
            <a:endParaRPr lang="en-US" altLang="zh-CN" sz="2400" dirty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选择排序、快速排序、堆排序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示例：</a:t>
            </a:r>
          </a:p>
          <a:p>
            <a:pPr>
              <a:lnSpc>
                <a:spcPct val="110000"/>
              </a:lnSpc>
            </a:pP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C064E5-29A8-4FC8-AA42-86A4A3187ABF}"/>
              </a:ext>
            </a:extLst>
          </p:cNvPr>
          <p:cNvSpPr txBox="1"/>
          <p:nvPr/>
        </p:nvSpPr>
        <p:spPr>
          <a:xfrm>
            <a:off x="2541308" y="4949772"/>
            <a:ext cx="1723549" cy="138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待排序列：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不稳定：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F4B353-D352-4533-8885-A1D31EC3D355}"/>
              </a:ext>
            </a:extLst>
          </p:cNvPr>
          <p:cNvSpPr txBox="1"/>
          <p:nvPr/>
        </p:nvSpPr>
        <p:spPr>
          <a:xfrm>
            <a:off x="4093775" y="4949772"/>
            <a:ext cx="5649684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12   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en-US" altLang="zh-CN" sz="2400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08   96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08   12  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en-US" altLang="zh-CN" sz="2400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’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96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08   12   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en-US" altLang="zh-CN" sz="2400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96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740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序列拆分示例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78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12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40</m:t>
                        </m:r>
                      </m:e>
                    </m:d>
                  </m:oMath>
                </a14:m>
                <a:r>
                  <a:rPr lang="zh-CN" altLang="en-US" dirty="0"/>
                  <a:t>进行一次拆分，其中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607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/>
              <p:nvPr/>
            </p:nvSpPr>
            <p:spPr>
              <a:xfrm>
                <a:off x="584225" y="1802117"/>
                <a:ext cx="3619617" cy="106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指向待划分区域首元素，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指向待划分区域尾元素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将作为轴点的元素暂存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5" y="1802117"/>
                <a:ext cx="3619617" cy="1066189"/>
              </a:xfrm>
              <a:prstGeom prst="rect">
                <a:avLst/>
              </a:prstGeom>
              <a:blipFill>
                <a:blip r:embed="rId3"/>
                <a:stretch>
                  <a:fillRect l="-1347" t="-1714" b="-6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A0D83422-D13D-46C0-952F-EEE8E3F1FC1B}"/>
              </a:ext>
            </a:extLst>
          </p:cNvPr>
          <p:cNvGrpSpPr/>
          <p:nvPr/>
        </p:nvGrpSpPr>
        <p:grpSpPr>
          <a:xfrm>
            <a:off x="3359332" y="5261950"/>
            <a:ext cx="245580" cy="962267"/>
            <a:chOff x="6055036" y="5297575"/>
            <a:chExt cx="245580" cy="962267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C0D8FDA-871A-4146-B590-E84D18E05D6E}"/>
                </a:ext>
              </a:extLst>
            </p:cNvPr>
            <p:cNvSpPr txBox="1"/>
            <p:nvPr/>
          </p:nvSpPr>
          <p:spPr>
            <a:xfrm>
              <a:off x="6055036" y="5890510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8AD0FFC-44E8-4161-8BAB-8C4CF4ECD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826" y="529757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F125045-DD34-489C-90B5-DCCEA1829778}"/>
              </a:ext>
            </a:extLst>
          </p:cNvPr>
          <p:cNvGrpSpPr/>
          <p:nvPr/>
        </p:nvGrpSpPr>
        <p:grpSpPr>
          <a:xfrm>
            <a:off x="8088860" y="5257655"/>
            <a:ext cx="245580" cy="998371"/>
            <a:chOff x="5310035" y="5257655"/>
            <a:chExt cx="245580" cy="99837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66BC41-E4BB-4A6D-BB13-D79FB65FCB92}"/>
                </a:ext>
              </a:extLst>
            </p:cNvPr>
            <p:cNvSpPr txBox="1"/>
            <p:nvPr/>
          </p:nvSpPr>
          <p:spPr>
            <a:xfrm>
              <a:off x="5310035" y="5886694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3869EF22-6E50-4A59-A67D-8ED89BDE2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825" y="525765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1FEF6B6-CBEF-4158-BC9A-2024D5C932CB}"/>
              </a:ext>
            </a:extLst>
          </p:cNvPr>
          <p:cNvCxnSpPr>
            <a:cxnSpLocks/>
          </p:cNvCxnSpPr>
          <p:nvPr/>
        </p:nvCxnSpPr>
        <p:spPr>
          <a:xfrm flipV="1">
            <a:off x="2169936" y="5241322"/>
            <a:ext cx="334100" cy="51816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21776F4-1A81-430A-A011-884EA19FB581}"/>
              </a:ext>
            </a:extLst>
          </p:cNvPr>
          <p:cNvSpPr txBox="1"/>
          <p:nvPr/>
        </p:nvSpPr>
        <p:spPr>
          <a:xfrm>
            <a:off x="1755383" y="5850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EE476A-6A41-4DA0-B1A9-3511AE4D92B7}"/>
              </a:ext>
            </a:extLst>
          </p:cNvPr>
          <p:cNvSpPr/>
          <p:nvPr/>
        </p:nvSpPr>
        <p:spPr>
          <a:xfrm>
            <a:off x="2401714" y="4838883"/>
            <a:ext cx="4187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b="1" dirty="0"/>
              <a:t>40</a:t>
            </a:r>
            <a:endParaRPr lang="zh-CN" altLang="en-US" b="1" dirty="0"/>
          </a:p>
        </p:txBody>
      </p:sp>
      <p:graphicFrame>
        <p:nvGraphicFramePr>
          <p:cNvPr id="32" name="表格 6">
            <a:extLst>
              <a:ext uri="{FF2B5EF4-FFF2-40B4-BE49-F238E27FC236}">
                <a16:creationId xmlns:a16="http://schemas.microsoft.com/office/drawing/2014/main" id="{27069696-EA89-42C0-989E-C05A9A5C90D7}"/>
              </a:ext>
            </a:extLst>
          </p:cNvPr>
          <p:cNvGraphicFramePr>
            <a:graphicFrameLocks noGrp="1"/>
          </p:cNvGraphicFramePr>
          <p:nvPr/>
        </p:nvGraphicFramePr>
        <p:xfrm>
          <a:off x="3158473" y="4838129"/>
          <a:ext cx="54186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34’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aphicFrame>
        <p:nvGraphicFramePr>
          <p:cNvPr id="33" name="表格 6">
            <a:extLst>
              <a:ext uri="{FF2B5EF4-FFF2-40B4-BE49-F238E27FC236}">
                <a16:creationId xmlns:a16="http://schemas.microsoft.com/office/drawing/2014/main" id="{6AEC94F0-040D-4DB8-9493-BB90531CB46E}"/>
              </a:ext>
            </a:extLst>
          </p:cNvPr>
          <p:cNvGraphicFramePr>
            <a:graphicFrameLocks noGrp="1"/>
          </p:cNvGraphicFramePr>
          <p:nvPr/>
        </p:nvGraphicFramePr>
        <p:xfrm>
          <a:off x="3158474" y="3744320"/>
          <a:ext cx="54186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8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78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34’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698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序列拆分示例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78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12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40</m:t>
                        </m:r>
                      </m:e>
                    </m:d>
                  </m:oMath>
                </a14:m>
                <a:r>
                  <a:rPr lang="zh-CN" altLang="en-US" dirty="0"/>
                  <a:t>进行一次拆分，其中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607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/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指向待划分区域首元素，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指向待划分区域尾元素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将作为轴点的元素暂存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从前往后移动直到找到一个比轴点大的项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blipFill>
                <a:blip r:embed="rId3"/>
                <a:stretch>
                  <a:fillRect l="-1347" t="-1064" b="-3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/>
              <p:nvPr/>
            </p:nvSpPr>
            <p:spPr>
              <a:xfrm>
                <a:off x="4365466" y="1850938"/>
                <a:ext cx="3048919" cy="658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从后往前移动直到找到一个比轴点小的项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466" y="1850938"/>
                <a:ext cx="3048919" cy="658257"/>
              </a:xfrm>
              <a:prstGeom prst="rect">
                <a:avLst/>
              </a:prstGeom>
              <a:blipFill>
                <a:blip r:embed="rId4"/>
                <a:stretch>
                  <a:fillRect l="-1400" t="-277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表格 6">
            <a:extLst>
              <a:ext uri="{FF2B5EF4-FFF2-40B4-BE49-F238E27FC236}">
                <a16:creationId xmlns:a16="http://schemas.microsoft.com/office/drawing/2014/main" id="{A8A83B76-135E-490A-83C8-74268089FC6E}"/>
              </a:ext>
            </a:extLst>
          </p:cNvPr>
          <p:cNvGraphicFramePr>
            <a:graphicFrameLocks noGrp="1"/>
          </p:cNvGraphicFramePr>
          <p:nvPr/>
        </p:nvGraphicFramePr>
        <p:xfrm>
          <a:off x="3158473" y="4838129"/>
          <a:ext cx="54186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34’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0F66D677-1516-4F44-862D-14B4E09AB165}"/>
              </a:ext>
            </a:extLst>
          </p:cNvPr>
          <p:cNvGraphicFramePr>
            <a:graphicFrameLocks noGrp="1"/>
          </p:cNvGraphicFramePr>
          <p:nvPr/>
        </p:nvGraphicFramePr>
        <p:xfrm>
          <a:off x="3158474" y="3744320"/>
          <a:ext cx="54186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8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78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34’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1FEF6B6-CBEF-4158-BC9A-2024D5C932CB}"/>
              </a:ext>
            </a:extLst>
          </p:cNvPr>
          <p:cNvCxnSpPr>
            <a:cxnSpLocks/>
          </p:cNvCxnSpPr>
          <p:nvPr/>
        </p:nvCxnSpPr>
        <p:spPr>
          <a:xfrm flipV="1">
            <a:off x="2169936" y="5241322"/>
            <a:ext cx="334100" cy="51816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21776F4-1A81-430A-A011-884EA19FB581}"/>
              </a:ext>
            </a:extLst>
          </p:cNvPr>
          <p:cNvSpPr txBox="1"/>
          <p:nvPr/>
        </p:nvSpPr>
        <p:spPr>
          <a:xfrm>
            <a:off x="1755383" y="5850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EE476A-6A41-4DA0-B1A9-3511AE4D92B7}"/>
              </a:ext>
            </a:extLst>
          </p:cNvPr>
          <p:cNvSpPr/>
          <p:nvPr/>
        </p:nvSpPr>
        <p:spPr>
          <a:xfrm>
            <a:off x="2401714" y="4838883"/>
            <a:ext cx="4187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b="1" dirty="0"/>
              <a:t>40</a:t>
            </a:r>
            <a:endParaRPr lang="zh-CN" altLang="en-US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566AE-8751-4BD5-824A-E0DBDDE2D05D}"/>
              </a:ext>
            </a:extLst>
          </p:cNvPr>
          <p:cNvGrpSpPr/>
          <p:nvPr/>
        </p:nvGrpSpPr>
        <p:grpSpPr>
          <a:xfrm>
            <a:off x="3359332" y="5261950"/>
            <a:ext cx="245580" cy="962267"/>
            <a:chOff x="6055036" y="5297575"/>
            <a:chExt cx="245580" cy="96226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282BF20-89F7-4A31-A245-4802B212A11A}"/>
                </a:ext>
              </a:extLst>
            </p:cNvPr>
            <p:cNvSpPr txBox="1"/>
            <p:nvPr/>
          </p:nvSpPr>
          <p:spPr>
            <a:xfrm>
              <a:off x="6055036" y="5890510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22E56CE-0C93-43B5-9F41-B2C90AF2B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826" y="529757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E37C0BF-A3B9-4E32-A9E7-8D782508F4A4}"/>
              </a:ext>
            </a:extLst>
          </p:cNvPr>
          <p:cNvGrpSpPr/>
          <p:nvPr/>
        </p:nvGrpSpPr>
        <p:grpSpPr>
          <a:xfrm>
            <a:off x="7423839" y="5257655"/>
            <a:ext cx="245580" cy="998371"/>
            <a:chOff x="5310035" y="5257655"/>
            <a:chExt cx="245580" cy="99837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F64DDAB-917D-4AEF-9B72-05229C24E88E}"/>
                </a:ext>
              </a:extLst>
            </p:cNvPr>
            <p:cNvSpPr txBox="1"/>
            <p:nvPr/>
          </p:nvSpPr>
          <p:spPr>
            <a:xfrm>
              <a:off x="5310035" y="5886694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F722271-0234-4096-9B74-55A199E18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825" y="525765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3048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序列拆分示例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78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12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40</m:t>
                        </m:r>
                      </m:e>
                    </m:d>
                  </m:oMath>
                </a14:m>
                <a:r>
                  <a:rPr lang="zh-CN" altLang="en-US" dirty="0"/>
                  <a:t>进行一次拆分，其中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607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/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指向待划分区域首元素，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指向待划分区域尾元素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将作为轴点的元素暂存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从前往后移动直到找到一个比轴点大的项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blipFill>
                <a:blip r:embed="rId3"/>
                <a:stretch>
                  <a:fillRect l="-1347" t="-1064" b="-3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表格 6">
            <a:extLst>
              <a:ext uri="{FF2B5EF4-FFF2-40B4-BE49-F238E27FC236}">
                <a16:creationId xmlns:a16="http://schemas.microsoft.com/office/drawing/2014/main" id="{A8A83B76-135E-490A-83C8-74268089FC6E}"/>
              </a:ext>
            </a:extLst>
          </p:cNvPr>
          <p:cNvGraphicFramePr>
            <a:graphicFrameLocks noGrp="1"/>
          </p:cNvGraphicFramePr>
          <p:nvPr/>
        </p:nvGraphicFramePr>
        <p:xfrm>
          <a:off x="3158473" y="4838129"/>
          <a:ext cx="54186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34’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0F66D677-1516-4F44-862D-14B4E09AB165}"/>
              </a:ext>
            </a:extLst>
          </p:cNvPr>
          <p:cNvGraphicFramePr>
            <a:graphicFrameLocks noGrp="1"/>
          </p:cNvGraphicFramePr>
          <p:nvPr/>
        </p:nvGraphicFramePr>
        <p:xfrm>
          <a:off x="3158474" y="3744320"/>
          <a:ext cx="54186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8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78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34’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1FEF6B6-CBEF-4158-BC9A-2024D5C932CB}"/>
              </a:ext>
            </a:extLst>
          </p:cNvPr>
          <p:cNvCxnSpPr>
            <a:cxnSpLocks/>
          </p:cNvCxnSpPr>
          <p:nvPr/>
        </p:nvCxnSpPr>
        <p:spPr>
          <a:xfrm flipV="1">
            <a:off x="2169936" y="5241322"/>
            <a:ext cx="334100" cy="51816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21776F4-1A81-430A-A011-884EA19FB581}"/>
              </a:ext>
            </a:extLst>
          </p:cNvPr>
          <p:cNvSpPr txBox="1"/>
          <p:nvPr/>
        </p:nvSpPr>
        <p:spPr>
          <a:xfrm>
            <a:off x="1755383" y="5850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EE476A-6A41-4DA0-B1A9-3511AE4D92B7}"/>
              </a:ext>
            </a:extLst>
          </p:cNvPr>
          <p:cNvSpPr/>
          <p:nvPr/>
        </p:nvSpPr>
        <p:spPr>
          <a:xfrm>
            <a:off x="2401714" y="4838883"/>
            <a:ext cx="4187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b="1" dirty="0"/>
              <a:t>40</a:t>
            </a:r>
            <a:endParaRPr lang="zh-CN" altLang="en-US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566AE-8751-4BD5-824A-E0DBDDE2D05D}"/>
              </a:ext>
            </a:extLst>
          </p:cNvPr>
          <p:cNvGrpSpPr/>
          <p:nvPr/>
        </p:nvGrpSpPr>
        <p:grpSpPr>
          <a:xfrm>
            <a:off x="3359332" y="5261950"/>
            <a:ext cx="245580" cy="962267"/>
            <a:chOff x="6055036" y="5297575"/>
            <a:chExt cx="245580" cy="96226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282BF20-89F7-4A31-A245-4802B212A11A}"/>
                </a:ext>
              </a:extLst>
            </p:cNvPr>
            <p:cNvSpPr txBox="1"/>
            <p:nvPr/>
          </p:nvSpPr>
          <p:spPr>
            <a:xfrm>
              <a:off x="6055036" y="5890510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22E56CE-0C93-43B5-9F41-B2C90AF2B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826" y="529757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E37C0BF-A3B9-4E32-A9E7-8D782508F4A4}"/>
              </a:ext>
            </a:extLst>
          </p:cNvPr>
          <p:cNvGrpSpPr/>
          <p:nvPr/>
        </p:nvGrpSpPr>
        <p:grpSpPr>
          <a:xfrm>
            <a:off x="7423839" y="5257655"/>
            <a:ext cx="245580" cy="998371"/>
            <a:chOff x="5310035" y="5257655"/>
            <a:chExt cx="245580" cy="99837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F64DDAB-917D-4AEF-9B72-05229C24E88E}"/>
                </a:ext>
              </a:extLst>
            </p:cNvPr>
            <p:cNvSpPr txBox="1"/>
            <p:nvPr/>
          </p:nvSpPr>
          <p:spPr>
            <a:xfrm>
              <a:off x="5310035" y="5886694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F722271-0234-4096-9B74-55A199E18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825" y="525765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CFC67FA-4BC0-49B9-9DD6-792647E25A01}"/>
                  </a:ext>
                </a:extLst>
              </p:cNvPr>
              <p:cNvSpPr txBox="1"/>
              <p:nvPr/>
            </p:nvSpPr>
            <p:spPr>
              <a:xfrm>
                <a:off x="4365466" y="1850938"/>
                <a:ext cx="3048919" cy="1030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从后往前移动直到找到一个比轴点小的项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CFC67FA-4BC0-49B9-9DD6-792647E25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466" y="1850938"/>
                <a:ext cx="3048919" cy="1030667"/>
              </a:xfrm>
              <a:prstGeom prst="rect">
                <a:avLst/>
              </a:prstGeom>
              <a:blipFill>
                <a:blip r:embed="rId4"/>
                <a:stretch>
                  <a:fillRect l="-1400" t="-1775" b="-8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959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序列拆分示例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78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12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40</m:t>
                        </m:r>
                      </m:e>
                    </m:d>
                  </m:oMath>
                </a14:m>
                <a:r>
                  <a:rPr lang="zh-CN" altLang="en-US" dirty="0"/>
                  <a:t>进行一次拆分，其中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607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/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指向待划分区域首元素，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指向待划分区域尾元素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将作为轴点的元素暂存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从前往后移动直到找到一个比轴点大的项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blipFill>
                <a:blip r:embed="rId3"/>
                <a:stretch>
                  <a:fillRect l="-1347" t="-1064" b="-3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表格 6">
            <a:extLst>
              <a:ext uri="{FF2B5EF4-FFF2-40B4-BE49-F238E27FC236}">
                <a16:creationId xmlns:a16="http://schemas.microsoft.com/office/drawing/2014/main" id="{A8A83B76-135E-490A-83C8-74268089FC6E}"/>
              </a:ext>
            </a:extLst>
          </p:cNvPr>
          <p:cNvGraphicFramePr>
            <a:graphicFrameLocks noGrp="1"/>
          </p:cNvGraphicFramePr>
          <p:nvPr/>
        </p:nvGraphicFramePr>
        <p:xfrm>
          <a:off x="3158473" y="4838129"/>
          <a:ext cx="54186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34’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0F66D677-1516-4F44-862D-14B4E09AB165}"/>
              </a:ext>
            </a:extLst>
          </p:cNvPr>
          <p:cNvGraphicFramePr>
            <a:graphicFrameLocks noGrp="1"/>
          </p:cNvGraphicFramePr>
          <p:nvPr/>
        </p:nvGraphicFramePr>
        <p:xfrm>
          <a:off x="3158474" y="3744320"/>
          <a:ext cx="54186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8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78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34’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1FEF6B6-CBEF-4158-BC9A-2024D5C932CB}"/>
              </a:ext>
            </a:extLst>
          </p:cNvPr>
          <p:cNvCxnSpPr>
            <a:cxnSpLocks/>
          </p:cNvCxnSpPr>
          <p:nvPr/>
        </p:nvCxnSpPr>
        <p:spPr>
          <a:xfrm flipV="1">
            <a:off x="2169936" y="5241322"/>
            <a:ext cx="334100" cy="51816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21776F4-1A81-430A-A011-884EA19FB581}"/>
              </a:ext>
            </a:extLst>
          </p:cNvPr>
          <p:cNvSpPr txBox="1"/>
          <p:nvPr/>
        </p:nvSpPr>
        <p:spPr>
          <a:xfrm>
            <a:off x="1755383" y="5850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EE476A-6A41-4DA0-B1A9-3511AE4D92B7}"/>
              </a:ext>
            </a:extLst>
          </p:cNvPr>
          <p:cNvSpPr/>
          <p:nvPr/>
        </p:nvSpPr>
        <p:spPr>
          <a:xfrm>
            <a:off x="2401714" y="4838883"/>
            <a:ext cx="4187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b="1" dirty="0"/>
              <a:t>40</a:t>
            </a:r>
            <a:endParaRPr lang="zh-CN" altLang="en-US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566AE-8751-4BD5-824A-E0DBDDE2D05D}"/>
              </a:ext>
            </a:extLst>
          </p:cNvPr>
          <p:cNvGrpSpPr/>
          <p:nvPr/>
        </p:nvGrpSpPr>
        <p:grpSpPr>
          <a:xfrm>
            <a:off x="3359332" y="5261950"/>
            <a:ext cx="245580" cy="962267"/>
            <a:chOff x="6055036" y="5297575"/>
            <a:chExt cx="245580" cy="96226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282BF20-89F7-4A31-A245-4802B212A11A}"/>
                </a:ext>
              </a:extLst>
            </p:cNvPr>
            <p:cNvSpPr txBox="1"/>
            <p:nvPr/>
          </p:nvSpPr>
          <p:spPr>
            <a:xfrm>
              <a:off x="6055036" y="5890510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22E56CE-0C93-43B5-9F41-B2C90AF2B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826" y="529757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E37C0BF-A3B9-4E32-A9E7-8D782508F4A4}"/>
              </a:ext>
            </a:extLst>
          </p:cNvPr>
          <p:cNvGrpSpPr/>
          <p:nvPr/>
        </p:nvGrpSpPr>
        <p:grpSpPr>
          <a:xfrm>
            <a:off x="7423839" y="5257655"/>
            <a:ext cx="245580" cy="998371"/>
            <a:chOff x="5310035" y="5257655"/>
            <a:chExt cx="245580" cy="99837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F64DDAB-917D-4AEF-9B72-05229C24E88E}"/>
                </a:ext>
              </a:extLst>
            </p:cNvPr>
            <p:cNvSpPr txBox="1"/>
            <p:nvPr/>
          </p:nvSpPr>
          <p:spPr>
            <a:xfrm>
              <a:off x="5310035" y="5886694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F722271-0234-4096-9B74-55A199E18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825" y="525765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CFC67FA-4BC0-49B9-9DD6-792647E25A01}"/>
                  </a:ext>
                </a:extLst>
              </p:cNvPr>
              <p:cNvSpPr txBox="1"/>
              <p:nvPr/>
            </p:nvSpPr>
            <p:spPr>
              <a:xfrm>
                <a:off x="4365466" y="1850938"/>
                <a:ext cx="3048919" cy="1030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从后往前移动直到找到一个比轴点小的项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CFC67FA-4BC0-49B9-9DD6-792647E25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466" y="1850938"/>
                <a:ext cx="3048919" cy="1030667"/>
              </a:xfrm>
              <a:prstGeom prst="rect">
                <a:avLst/>
              </a:prstGeom>
              <a:blipFill>
                <a:blip r:embed="rId4"/>
                <a:stretch>
                  <a:fillRect l="-1400" t="-1775" b="-8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597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序列拆分示例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78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12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40</m:t>
                        </m:r>
                      </m:e>
                    </m:d>
                  </m:oMath>
                </a14:m>
                <a:r>
                  <a:rPr lang="zh-CN" altLang="en-US" dirty="0"/>
                  <a:t>进行一次拆分，其中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607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/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指向待划分区域首元素，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指向待划分区域尾元素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将作为轴点的元素暂存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从前往后移动直到找到一个比轴点大的项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blipFill>
                <a:blip r:embed="rId3"/>
                <a:stretch>
                  <a:fillRect l="-1347" t="-1064" b="-3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/>
              <p:nvPr/>
            </p:nvSpPr>
            <p:spPr>
              <a:xfrm>
                <a:off x="4365466" y="1850938"/>
                <a:ext cx="3048919" cy="140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从后往前移动直到找到一个比轴点小的项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goto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466" y="1850938"/>
                <a:ext cx="3048919" cy="1403076"/>
              </a:xfrm>
              <a:prstGeom prst="rect">
                <a:avLst/>
              </a:prstGeom>
              <a:blipFill>
                <a:blip r:embed="rId4"/>
                <a:stretch>
                  <a:fillRect l="-1400" t="-1304" b="-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1FEF6B6-CBEF-4158-BC9A-2024D5C932CB}"/>
              </a:ext>
            </a:extLst>
          </p:cNvPr>
          <p:cNvCxnSpPr>
            <a:cxnSpLocks/>
          </p:cNvCxnSpPr>
          <p:nvPr/>
        </p:nvCxnSpPr>
        <p:spPr>
          <a:xfrm flipV="1">
            <a:off x="2169936" y="5241322"/>
            <a:ext cx="334100" cy="51816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21776F4-1A81-430A-A011-884EA19FB581}"/>
              </a:ext>
            </a:extLst>
          </p:cNvPr>
          <p:cNvSpPr txBox="1"/>
          <p:nvPr/>
        </p:nvSpPr>
        <p:spPr>
          <a:xfrm>
            <a:off x="1755383" y="5850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EE476A-6A41-4DA0-B1A9-3511AE4D92B7}"/>
              </a:ext>
            </a:extLst>
          </p:cNvPr>
          <p:cNvSpPr/>
          <p:nvPr/>
        </p:nvSpPr>
        <p:spPr>
          <a:xfrm>
            <a:off x="2401714" y="4838883"/>
            <a:ext cx="4187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b="1" dirty="0"/>
              <a:t>40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2AD14DB-F90D-4364-8C0E-2876366211F5}"/>
                  </a:ext>
                </a:extLst>
              </p:cNvPr>
              <p:cNvSpPr txBox="1"/>
              <p:nvPr/>
            </p:nvSpPr>
            <p:spPr>
              <a:xfrm>
                <a:off x="7623852" y="1850938"/>
                <a:ext cx="4015698" cy="362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7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再一次循环后：交换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2AD14DB-F90D-4364-8C0E-287636621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852" y="1850938"/>
                <a:ext cx="4015698" cy="362792"/>
              </a:xfrm>
              <a:prstGeom prst="rect">
                <a:avLst/>
              </a:prstGeom>
              <a:blipFill>
                <a:blip r:embed="rId5"/>
                <a:stretch>
                  <a:fillRect l="-1216" t="-5085" b="-27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566AE-8751-4BD5-824A-E0DBDDE2D05D}"/>
              </a:ext>
            </a:extLst>
          </p:cNvPr>
          <p:cNvGrpSpPr/>
          <p:nvPr/>
        </p:nvGrpSpPr>
        <p:grpSpPr>
          <a:xfrm>
            <a:off x="4724996" y="5261950"/>
            <a:ext cx="245580" cy="962267"/>
            <a:chOff x="6055036" y="5297575"/>
            <a:chExt cx="245580" cy="96226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282BF20-89F7-4A31-A245-4802B212A11A}"/>
                </a:ext>
              </a:extLst>
            </p:cNvPr>
            <p:cNvSpPr txBox="1"/>
            <p:nvPr/>
          </p:nvSpPr>
          <p:spPr>
            <a:xfrm>
              <a:off x="6055036" y="5890510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22E56CE-0C93-43B5-9F41-B2C90AF2B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826" y="529757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表格 6">
            <a:extLst>
              <a:ext uri="{FF2B5EF4-FFF2-40B4-BE49-F238E27FC236}">
                <a16:creationId xmlns:a16="http://schemas.microsoft.com/office/drawing/2014/main" id="{E56D9F81-7174-479A-9C25-602A3BEB5BC2}"/>
              </a:ext>
            </a:extLst>
          </p:cNvPr>
          <p:cNvGraphicFramePr>
            <a:graphicFrameLocks noGrp="1"/>
          </p:cNvGraphicFramePr>
          <p:nvPr/>
        </p:nvGraphicFramePr>
        <p:xfrm>
          <a:off x="3158473" y="4838129"/>
          <a:ext cx="54186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34’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aphicFrame>
        <p:nvGraphicFramePr>
          <p:cNvPr id="22" name="表格 6">
            <a:extLst>
              <a:ext uri="{FF2B5EF4-FFF2-40B4-BE49-F238E27FC236}">
                <a16:creationId xmlns:a16="http://schemas.microsoft.com/office/drawing/2014/main" id="{912B1482-418B-433B-913F-E58E9A73E8FC}"/>
              </a:ext>
            </a:extLst>
          </p:cNvPr>
          <p:cNvGraphicFramePr>
            <a:graphicFrameLocks noGrp="1"/>
          </p:cNvGraphicFramePr>
          <p:nvPr/>
        </p:nvGraphicFramePr>
        <p:xfrm>
          <a:off x="3158474" y="3744320"/>
          <a:ext cx="54186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8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78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34’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A34C92-62D7-4C5A-86B3-7080DFC178C6}"/>
              </a:ext>
            </a:extLst>
          </p:cNvPr>
          <p:cNvGrpSpPr/>
          <p:nvPr/>
        </p:nvGrpSpPr>
        <p:grpSpPr>
          <a:xfrm>
            <a:off x="6758825" y="5257655"/>
            <a:ext cx="245580" cy="998371"/>
            <a:chOff x="5310035" y="5257655"/>
            <a:chExt cx="245580" cy="99837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E433F17-BD2E-44BB-B27D-B10B76E84AE7}"/>
                </a:ext>
              </a:extLst>
            </p:cNvPr>
            <p:cNvSpPr txBox="1"/>
            <p:nvPr/>
          </p:nvSpPr>
          <p:spPr>
            <a:xfrm>
              <a:off x="5310035" y="5886694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07E4544-B1C6-4A26-9948-37422486E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825" y="525765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554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序列拆分示例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78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12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40</m:t>
                        </m:r>
                      </m:e>
                    </m:d>
                  </m:oMath>
                </a14:m>
                <a:r>
                  <a:rPr lang="zh-CN" altLang="en-US" dirty="0"/>
                  <a:t>进行一次拆分，其中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607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/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指向待划分区域首元素，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指向待划分区域尾元素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将作为轴点的元素暂存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从前往后移动直到找到一个比轴点大的项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blipFill>
                <a:blip r:embed="rId3"/>
                <a:stretch>
                  <a:fillRect l="-1347" t="-1064" b="-3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/>
              <p:nvPr/>
            </p:nvSpPr>
            <p:spPr>
              <a:xfrm>
                <a:off x="4365466" y="1850938"/>
                <a:ext cx="3048919" cy="140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从后往前移动直到找到一个比轴点小的项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goto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466" y="1850938"/>
                <a:ext cx="3048919" cy="1403076"/>
              </a:xfrm>
              <a:prstGeom prst="rect">
                <a:avLst/>
              </a:prstGeom>
              <a:blipFill>
                <a:blip r:embed="rId4"/>
                <a:stretch>
                  <a:fillRect l="-1400" t="-1304" b="-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1FEF6B6-CBEF-4158-BC9A-2024D5C932CB}"/>
              </a:ext>
            </a:extLst>
          </p:cNvPr>
          <p:cNvCxnSpPr>
            <a:cxnSpLocks/>
          </p:cNvCxnSpPr>
          <p:nvPr/>
        </p:nvCxnSpPr>
        <p:spPr>
          <a:xfrm flipV="1">
            <a:off x="2169936" y="5241322"/>
            <a:ext cx="334100" cy="51816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21776F4-1A81-430A-A011-884EA19FB581}"/>
              </a:ext>
            </a:extLst>
          </p:cNvPr>
          <p:cNvSpPr txBox="1"/>
          <p:nvPr/>
        </p:nvSpPr>
        <p:spPr>
          <a:xfrm>
            <a:off x="1755383" y="5850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EE476A-6A41-4DA0-B1A9-3511AE4D92B7}"/>
              </a:ext>
            </a:extLst>
          </p:cNvPr>
          <p:cNvSpPr/>
          <p:nvPr/>
        </p:nvSpPr>
        <p:spPr>
          <a:xfrm>
            <a:off x="2401714" y="4838883"/>
            <a:ext cx="4187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b="1" dirty="0"/>
              <a:t>40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2AD14DB-F90D-4364-8C0E-2876366211F5}"/>
                  </a:ext>
                </a:extLst>
              </p:cNvPr>
              <p:cNvSpPr txBox="1"/>
              <p:nvPr/>
            </p:nvSpPr>
            <p:spPr>
              <a:xfrm>
                <a:off x="7623852" y="1850938"/>
                <a:ext cx="4015698" cy="362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7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再一次循环后：交换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2AD14DB-F90D-4364-8C0E-287636621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852" y="1850938"/>
                <a:ext cx="4015698" cy="362792"/>
              </a:xfrm>
              <a:prstGeom prst="rect">
                <a:avLst/>
              </a:prstGeom>
              <a:blipFill>
                <a:blip r:embed="rId5"/>
                <a:stretch>
                  <a:fillRect l="-1216" t="-5085" b="-27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566AE-8751-4BD5-824A-E0DBDDE2D05D}"/>
              </a:ext>
            </a:extLst>
          </p:cNvPr>
          <p:cNvGrpSpPr/>
          <p:nvPr/>
        </p:nvGrpSpPr>
        <p:grpSpPr>
          <a:xfrm>
            <a:off x="4724996" y="5261950"/>
            <a:ext cx="245580" cy="962267"/>
            <a:chOff x="6055036" y="5297575"/>
            <a:chExt cx="245580" cy="96226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282BF20-89F7-4A31-A245-4802B212A11A}"/>
                </a:ext>
              </a:extLst>
            </p:cNvPr>
            <p:cNvSpPr txBox="1"/>
            <p:nvPr/>
          </p:nvSpPr>
          <p:spPr>
            <a:xfrm>
              <a:off x="6055036" y="5890510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22E56CE-0C93-43B5-9F41-B2C90AF2B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826" y="529757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表格 6">
            <a:extLst>
              <a:ext uri="{FF2B5EF4-FFF2-40B4-BE49-F238E27FC236}">
                <a16:creationId xmlns:a16="http://schemas.microsoft.com/office/drawing/2014/main" id="{E56D9F81-7174-479A-9C25-602A3BEB5BC2}"/>
              </a:ext>
            </a:extLst>
          </p:cNvPr>
          <p:cNvGraphicFramePr>
            <a:graphicFrameLocks noGrp="1"/>
          </p:cNvGraphicFramePr>
          <p:nvPr/>
        </p:nvGraphicFramePr>
        <p:xfrm>
          <a:off x="3158473" y="4838129"/>
          <a:ext cx="54186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34’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aphicFrame>
        <p:nvGraphicFramePr>
          <p:cNvPr id="22" name="表格 6">
            <a:extLst>
              <a:ext uri="{FF2B5EF4-FFF2-40B4-BE49-F238E27FC236}">
                <a16:creationId xmlns:a16="http://schemas.microsoft.com/office/drawing/2014/main" id="{912B1482-418B-433B-913F-E58E9A73E8FC}"/>
              </a:ext>
            </a:extLst>
          </p:cNvPr>
          <p:cNvGraphicFramePr>
            <a:graphicFrameLocks noGrp="1"/>
          </p:cNvGraphicFramePr>
          <p:nvPr/>
        </p:nvGraphicFramePr>
        <p:xfrm>
          <a:off x="3158474" y="3744320"/>
          <a:ext cx="54186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8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78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34’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A34C92-62D7-4C5A-86B3-7080DFC178C6}"/>
              </a:ext>
            </a:extLst>
          </p:cNvPr>
          <p:cNvGrpSpPr/>
          <p:nvPr/>
        </p:nvGrpSpPr>
        <p:grpSpPr>
          <a:xfrm>
            <a:off x="6758825" y="5257655"/>
            <a:ext cx="245580" cy="998371"/>
            <a:chOff x="5310035" y="5257655"/>
            <a:chExt cx="245580" cy="99837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E433F17-BD2E-44BB-B27D-B10B76E84AE7}"/>
                </a:ext>
              </a:extLst>
            </p:cNvPr>
            <p:cNvSpPr txBox="1"/>
            <p:nvPr/>
          </p:nvSpPr>
          <p:spPr>
            <a:xfrm>
              <a:off x="5310035" y="5886694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07E4544-B1C6-4A26-9948-37422486E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825" y="525765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1236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序列拆分示例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78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12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40</m:t>
                        </m:r>
                      </m:e>
                    </m:d>
                  </m:oMath>
                </a14:m>
                <a:r>
                  <a:rPr lang="zh-CN" altLang="en-US" dirty="0"/>
                  <a:t>进行一次拆分，其中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607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/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指向待划分区域首元素，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指向待划分区域尾元素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将作为轴点的元素暂存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从前往后移动直到找到一个比轴点大的项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blipFill>
                <a:blip r:embed="rId3"/>
                <a:stretch>
                  <a:fillRect l="-1347" t="-1064" b="-3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/>
              <p:nvPr/>
            </p:nvSpPr>
            <p:spPr>
              <a:xfrm>
                <a:off x="4365466" y="1850938"/>
                <a:ext cx="3048919" cy="140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从后往前移动直到找到一个比轴点小的项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goto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466" y="1850938"/>
                <a:ext cx="3048919" cy="1403076"/>
              </a:xfrm>
              <a:prstGeom prst="rect">
                <a:avLst/>
              </a:prstGeom>
              <a:blipFill>
                <a:blip r:embed="rId4"/>
                <a:stretch>
                  <a:fillRect l="-1400" t="-1304" b="-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1FEF6B6-CBEF-4158-BC9A-2024D5C932CB}"/>
              </a:ext>
            </a:extLst>
          </p:cNvPr>
          <p:cNvCxnSpPr>
            <a:cxnSpLocks/>
          </p:cNvCxnSpPr>
          <p:nvPr/>
        </p:nvCxnSpPr>
        <p:spPr>
          <a:xfrm flipV="1">
            <a:off x="2169936" y="5241322"/>
            <a:ext cx="334100" cy="51816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21776F4-1A81-430A-A011-884EA19FB581}"/>
              </a:ext>
            </a:extLst>
          </p:cNvPr>
          <p:cNvSpPr txBox="1"/>
          <p:nvPr/>
        </p:nvSpPr>
        <p:spPr>
          <a:xfrm>
            <a:off x="1755383" y="5850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EE476A-6A41-4DA0-B1A9-3511AE4D92B7}"/>
              </a:ext>
            </a:extLst>
          </p:cNvPr>
          <p:cNvSpPr/>
          <p:nvPr/>
        </p:nvSpPr>
        <p:spPr>
          <a:xfrm>
            <a:off x="2401714" y="4838883"/>
            <a:ext cx="4187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b="1" dirty="0"/>
              <a:t>40</a:t>
            </a:r>
            <a:endParaRPr lang="zh-CN" altLang="en-US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566AE-8751-4BD5-824A-E0DBDDE2D05D}"/>
              </a:ext>
            </a:extLst>
          </p:cNvPr>
          <p:cNvGrpSpPr/>
          <p:nvPr/>
        </p:nvGrpSpPr>
        <p:grpSpPr>
          <a:xfrm>
            <a:off x="6078785" y="5261950"/>
            <a:ext cx="245580" cy="962267"/>
            <a:chOff x="6055036" y="5297575"/>
            <a:chExt cx="245580" cy="96226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282BF20-89F7-4A31-A245-4802B212A11A}"/>
                </a:ext>
              </a:extLst>
            </p:cNvPr>
            <p:cNvSpPr txBox="1"/>
            <p:nvPr/>
          </p:nvSpPr>
          <p:spPr>
            <a:xfrm>
              <a:off x="6055036" y="5890510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22E56CE-0C93-43B5-9F41-B2C90AF2B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826" y="529757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表格 6">
            <a:extLst>
              <a:ext uri="{FF2B5EF4-FFF2-40B4-BE49-F238E27FC236}">
                <a16:creationId xmlns:a16="http://schemas.microsoft.com/office/drawing/2014/main" id="{E56D9F81-7174-479A-9C25-602A3BEB5BC2}"/>
              </a:ext>
            </a:extLst>
          </p:cNvPr>
          <p:cNvGraphicFramePr>
            <a:graphicFrameLocks noGrp="1"/>
          </p:cNvGraphicFramePr>
          <p:nvPr/>
        </p:nvGraphicFramePr>
        <p:xfrm>
          <a:off x="3158473" y="4838129"/>
          <a:ext cx="54186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34’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aphicFrame>
        <p:nvGraphicFramePr>
          <p:cNvPr id="22" name="表格 6">
            <a:extLst>
              <a:ext uri="{FF2B5EF4-FFF2-40B4-BE49-F238E27FC236}">
                <a16:creationId xmlns:a16="http://schemas.microsoft.com/office/drawing/2014/main" id="{912B1482-418B-433B-913F-E58E9A73E8FC}"/>
              </a:ext>
            </a:extLst>
          </p:cNvPr>
          <p:cNvGraphicFramePr>
            <a:graphicFrameLocks noGrp="1"/>
          </p:cNvGraphicFramePr>
          <p:nvPr/>
        </p:nvGraphicFramePr>
        <p:xfrm>
          <a:off x="3158474" y="3744320"/>
          <a:ext cx="54186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8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78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34’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A34C92-62D7-4C5A-86B3-7080DFC178C6}"/>
              </a:ext>
            </a:extLst>
          </p:cNvPr>
          <p:cNvGrpSpPr/>
          <p:nvPr/>
        </p:nvGrpSpPr>
        <p:grpSpPr>
          <a:xfrm>
            <a:off x="5416917" y="5257655"/>
            <a:ext cx="245580" cy="998371"/>
            <a:chOff x="5310035" y="5257655"/>
            <a:chExt cx="245580" cy="99837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E433F17-BD2E-44BB-B27D-B10B76E84AE7}"/>
                </a:ext>
              </a:extLst>
            </p:cNvPr>
            <p:cNvSpPr txBox="1"/>
            <p:nvPr/>
          </p:nvSpPr>
          <p:spPr>
            <a:xfrm>
              <a:off x="5310035" y="5886694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07E4544-B1C6-4A26-9948-37422486E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825" y="525765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6FEBB8A-EFE3-440F-BACC-7BAFF49EAB1F}"/>
                  </a:ext>
                </a:extLst>
              </p:cNvPr>
              <p:cNvSpPr txBox="1"/>
              <p:nvPr/>
            </p:nvSpPr>
            <p:spPr>
              <a:xfrm>
                <a:off x="7623852" y="1850938"/>
                <a:ext cx="4015698" cy="735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7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再一次循环后：交换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7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再一次循环后：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循环结束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6FEBB8A-EFE3-440F-BACC-7BAFF49EA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852" y="1850938"/>
                <a:ext cx="4015698" cy="735201"/>
              </a:xfrm>
              <a:prstGeom prst="rect">
                <a:avLst/>
              </a:prstGeom>
              <a:blipFill>
                <a:blip r:embed="rId5"/>
                <a:stretch>
                  <a:fillRect l="-1216" t="-250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780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序列拆分示例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78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12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40</m:t>
                        </m:r>
                      </m:e>
                    </m:d>
                  </m:oMath>
                </a14:m>
                <a:r>
                  <a:rPr lang="zh-CN" altLang="en-US" dirty="0"/>
                  <a:t>进行一次拆分，其中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607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/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指向待划分区域首元素，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指向待划分区域尾元素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将作为轴点的元素暂存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从前往后移动直到找到一个比轴点大的项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blipFill>
                <a:blip r:embed="rId3"/>
                <a:stretch>
                  <a:fillRect l="-1347" t="-1064" b="-3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/>
              <p:nvPr/>
            </p:nvSpPr>
            <p:spPr>
              <a:xfrm>
                <a:off x="4365466" y="1850938"/>
                <a:ext cx="3048919" cy="140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从后往前移动直到找到一个比轴点小的项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goto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466" y="1850938"/>
                <a:ext cx="3048919" cy="1403076"/>
              </a:xfrm>
              <a:prstGeom prst="rect">
                <a:avLst/>
              </a:prstGeom>
              <a:blipFill>
                <a:blip r:embed="rId4"/>
                <a:stretch>
                  <a:fillRect l="-1400" t="-1304" b="-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1FEF6B6-CBEF-4158-BC9A-2024D5C932CB}"/>
              </a:ext>
            </a:extLst>
          </p:cNvPr>
          <p:cNvCxnSpPr>
            <a:cxnSpLocks/>
          </p:cNvCxnSpPr>
          <p:nvPr/>
        </p:nvCxnSpPr>
        <p:spPr>
          <a:xfrm flipV="1">
            <a:off x="2169936" y="5241322"/>
            <a:ext cx="334100" cy="51816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21776F4-1A81-430A-A011-884EA19FB581}"/>
              </a:ext>
            </a:extLst>
          </p:cNvPr>
          <p:cNvSpPr txBox="1"/>
          <p:nvPr/>
        </p:nvSpPr>
        <p:spPr>
          <a:xfrm>
            <a:off x="1755383" y="5850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EE476A-6A41-4DA0-B1A9-3511AE4D92B7}"/>
              </a:ext>
            </a:extLst>
          </p:cNvPr>
          <p:cNvSpPr/>
          <p:nvPr/>
        </p:nvSpPr>
        <p:spPr>
          <a:xfrm>
            <a:off x="2401714" y="4838883"/>
            <a:ext cx="4187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b="1" dirty="0"/>
              <a:t>40</a:t>
            </a:r>
            <a:endParaRPr lang="zh-CN" altLang="en-US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566AE-8751-4BD5-824A-E0DBDDE2D05D}"/>
              </a:ext>
            </a:extLst>
          </p:cNvPr>
          <p:cNvGrpSpPr/>
          <p:nvPr/>
        </p:nvGrpSpPr>
        <p:grpSpPr>
          <a:xfrm>
            <a:off x="6078785" y="5261950"/>
            <a:ext cx="245580" cy="962267"/>
            <a:chOff x="6055036" y="5297575"/>
            <a:chExt cx="245580" cy="96226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282BF20-89F7-4A31-A245-4802B212A11A}"/>
                </a:ext>
              </a:extLst>
            </p:cNvPr>
            <p:cNvSpPr txBox="1"/>
            <p:nvPr/>
          </p:nvSpPr>
          <p:spPr>
            <a:xfrm>
              <a:off x="6055036" y="5890510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22E56CE-0C93-43B5-9F41-B2C90AF2B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826" y="529757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表格 6">
            <a:extLst>
              <a:ext uri="{FF2B5EF4-FFF2-40B4-BE49-F238E27FC236}">
                <a16:creationId xmlns:a16="http://schemas.microsoft.com/office/drawing/2014/main" id="{E56D9F81-7174-479A-9C25-602A3BEB5BC2}"/>
              </a:ext>
            </a:extLst>
          </p:cNvPr>
          <p:cNvGraphicFramePr>
            <a:graphicFrameLocks noGrp="1"/>
          </p:cNvGraphicFramePr>
          <p:nvPr/>
        </p:nvGraphicFramePr>
        <p:xfrm>
          <a:off x="3158473" y="4838129"/>
          <a:ext cx="54186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34’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aphicFrame>
        <p:nvGraphicFramePr>
          <p:cNvPr id="22" name="表格 6">
            <a:extLst>
              <a:ext uri="{FF2B5EF4-FFF2-40B4-BE49-F238E27FC236}">
                <a16:creationId xmlns:a16="http://schemas.microsoft.com/office/drawing/2014/main" id="{912B1482-418B-433B-913F-E58E9A73E8FC}"/>
              </a:ext>
            </a:extLst>
          </p:cNvPr>
          <p:cNvGraphicFramePr>
            <a:graphicFrameLocks noGrp="1"/>
          </p:cNvGraphicFramePr>
          <p:nvPr/>
        </p:nvGraphicFramePr>
        <p:xfrm>
          <a:off x="3158474" y="3744320"/>
          <a:ext cx="54186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8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78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34’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A34C92-62D7-4C5A-86B3-7080DFC178C6}"/>
              </a:ext>
            </a:extLst>
          </p:cNvPr>
          <p:cNvGrpSpPr/>
          <p:nvPr/>
        </p:nvGrpSpPr>
        <p:grpSpPr>
          <a:xfrm>
            <a:off x="5416917" y="5257655"/>
            <a:ext cx="245580" cy="998371"/>
            <a:chOff x="5310035" y="5257655"/>
            <a:chExt cx="245580" cy="99837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E433F17-BD2E-44BB-B27D-B10B76E84AE7}"/>
                </a:ext>
              </a:extLst>
            </p:cNvPr>
            <p:cNvSpPr txBox="1"/>
            <p:nvPr/>
          </p:nvSpPr>
          <p:spPr>
            <a:xfrm>
              <a:off x="5310035" y="5886694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07E4544-B1C6-4A26-9948-37422486E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825" y="525765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D1D7B3-6A5A-409D-9BAD-39B6B38A82CB}"/>
                  </a:ext>
                </a:extLst>
              </p:cNvPr>
              <p:cNvSpPr txBox="1"/>
              <p:nvPr/>
            </p:nvSpPr>
            <p:spPr>
              <a:xfrm>
                <a:off x="7623852" y="1850938"/>
                <a:ext cx="4015698" cy="110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7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再一次循环后：交换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7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再一次循环后：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循环结束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7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，划分结束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D1D7B3-6A5A-409D-9BAD-39B6B38A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852" y="1850938"/>
                <a:ext cx="4015698" cy="1107611"/>
              </a:xfrm>
              <a:prstGeom prst="rect">
                <a:avLst/>
              </a:prstGeom>
              <a:blipFill>
                <a:blip r:embed="rId5"/>
                <a:stretch>
                  <a:fillRect l="-1216" t="-1657" b="-8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01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序列拆分示例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45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78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12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34’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40</m:t>
                        </m:r>
                      </m:e>
                    </m:d>
                  </m:oMath>
                </a14:m>
                <a:r>
                  <a:rPr lang="zh-CN" altLang="en-US" dirty="0"/>
                  <a:t>进行一次拆分，其中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289E46E-C9FB-4158-9610-616DBC18D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607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/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指向待划分区域首元素，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指向待划分区域尾元素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将作为轴点的元素暂存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从前往后移动直到找到一个比轴点大的项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C5B883-0C5A-4B39-84B6-E5BCAEDE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5" y="1802117"/>
                <a:ext cx="3619617" cy="1722331"/>
              </a:xfrm>
              <a:prstGeom prst="rect">
                <a:avLst/>
              </a:prstGeom>
              <a:blipFill>
                <a:blip r:embed="rId3"/>
                <a:stretch>
                  <a:fillRect l="-1347" t="-1064" b="-3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/>
              <p:nvPr/>
            </p:nvSpPr>
            <p:spPr>
              <a:xfrm>
                <a:off x="4365466" y="1850938"/>
                <a:ext cx="3048919" cy="140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从后往前移动直到找到一个比轴点小的项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altLang="zh-CN" sz="16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goto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B0B2BB-215F-4DEC-BA65-0C0E74785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466" y="1850938"/>
                <a:ext cx="3048919" cy="1403076"/>
              </a:xfrm>
              <a:prstGeom prst="rect">
                <a:avLst/>
              </a:prstGeom>
              <a:blipFill>
                <a:blip r:embed="rId4"/>
                <a:stretch>
                  <a:fillRect l="-1400" t="-1304" b="-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1FEF6B6-CBEF-4158-BC9A-2024D5C932CB}"/>
              </a:ext>
            </a:extLst>
          </p:cNvPr>
          <p:cNvCxnSpPr>
            <a:cxnSpLocks/>
          </p:cNvCxnSpPr>
          <p:nvPr/>
        </p:nvCxnSpPr>
        <p:spPr>
          <a:xfrm flipV="1">
            <a:off x="2169936" y="5241322"/>
            <a:ext cx="334100" cy="51816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21776F4-1A81-430A-A011-884EA19FB581}"/>
              </a:ext>
            </a:extLst>
          </p:cNvPr>
          <p:cNvSpPr txBox="1"/>
          <p:nvPr/>
        </p:nvSpPr>
        <p:spPr>
          <a:xfrm>
            <a:off x="1755383" y="5850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EE476A-6A41-4DA0-B1A9-3511AE4D92B7}"/>
              </a:ext>
            </a:extLst>
          </p:cNvPr>
          <p:cNvSpPr/>
          <p:nvPr/>
        </p:nvSpPr>
        <p:spPr>
          <a:xfrm>
            <a:off x="2401714" y="4838883"/>
            <a:ext cx="4187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b="1" dirty="0"/>
              <a:t>40</a:t>
            </a:r>
            <a:endParaRPr lang="zh-CN" altLang="en-US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6566AE-8751-4BD5-824A-E0DBDDE2D05D}"/>
              </a:ext>
            </a:extLst>
          </p:cNvPr>
          <p:cNvGrpSpPr/>
          <p:nvPr/>
        </p:nvGrpSpPr>
        <p:grpSpPr>
          <a:xfrm>
            <a:off x="6078785" y="5261950"/>
            <a:ext cx="245580" cy="962267"/>
            <a:chOff x="6055036" y="5297575"/>
            <a:chExt cx="245580" cy="96226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282BF20-89F7-4A31-A245-4802B212A11A}"/>
                </a:ext>
              </a:extLst>
            </p:cNvPr>
            <p:cNvSpPr txBox="1"/>
            <p:nvPr/>
          </p:nvSpPr>
          <p:spPr>
            <a:xfrm>
              <a:off x="6055036" y="5890510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22E56CE-0C93-43B5-9F41-B2C90AF2B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7826" y="529757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表格 6">
            <a:extLst>
              <a:ext uri="{FF2B5EF4-FFF2-40B4-BE49-F238E27FC236}">
                <a16:creationId xmlns:a16="http://schemas.microsoft.com/office/drawing/2014/main" id="{E56D9F81-7174-479A-9C25-602A3BEB5BC2}"/>
              </a:ext>
            </a:extLst>
          </p:cNvPr>
          <p:cNvGraphicFramePr>
            <a:graphicFrameLocks noGrp="1"/>
          </p:cNvGraphicFramePr>
          <p:nvPr/>
        </p:nvGraphicFramePr>
        <p:xfrm>
          <a:off x="3158473" y="4838129"/>
          <a:ext cx="54186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34’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aphicFrame>
        <p:nvGraphicFramePr>
          <p:cNvPr id="22" name="表格 6">
            <a:extLst>
              <a:ext uri="{FF2B5EF4-FFF2-40B4-BE49-F238E27FC236}">
                <a16:creationId xmlns:a16="http://schemas.microsoft.com/office/drawing/2014/main" id="{912B1482-418B-433B-913F-E58E9A73E8FC}"/>
              </a:ext>
            </a:extLst>
          </p:cNvPr>
          <p:cNvGraphicFramePr>
            <a:graphicFrameLocks noGrp="1"/>
          </p:cNvGraphicFramePr>
          <p:nvPr/>
        </p:nvGraphicFramePr>
        <p:xfrm>
          <a:off x="3158474" y="3744320"/>
          <a:ext cx="54186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776778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037871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410102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416424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283727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77700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084778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5016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8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78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34’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3449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A34C92-62D7-4C5A-86B3-7080DFC178C6}"/>
              </a:ext>
            </a:extLst>
          </p:cNvPr>
          <p:cNvGrpSpPr/>
          <p:nvPr/>
        </p:nvGrpSpPr>
        <p:grpSpPr>
          <a:xfrm>
            <a:off x="5416917" y="5257655"/>
            <a:ext cx="245580" cy="998371"/>
            <a:chOff x="5310035" y="5257655"/>
            <a:chExt cx="245580" cy="99837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E433F17-BD2E-44BB-B27D-B10B76E84AE7}"/>
                </a:ext>
              </a:extLst>
            </p:cNvPr>
            <p:cNvSpPr txBox="1"/>
            <p:nvPr/>
          </p:nvSpPr>
          <p:spPr>
            <a:xfrm>
              <a:off x="5310035" y="5886694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07E4544-B1C6-4A26-9948-37422486E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825" y="5257655"/>
              <a:ext cx="0" cy="50432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D1D7B3-6A5A-409D-9BAD-39B6B38A82CB}"/>
                  </a:ext>
                </a:extLst>
              </p:cNvPr>
              <p:cNvSpPr txBox="1"/>
              <p:nvPr/>
            </p:nvSpPr>
            <p:spPr>
              <a:xfrm>
                <a:off x="7623852" y="1850938"/>
                <a:ext cx="4015698" cy="110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7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再一次循环后：交换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7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再一次循环后：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循环结束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 startAt="7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，划分结束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D1D7B3-6A5A-409D-9BAD-39B6B38A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852" y="1850938"/>
                <a:ext cx="4015698" cy="1107611"/>
              </a:xfrm>
              <a:prstGeom prst="rect">
                <a:avLst/>
              </a:prstGeom>
              <a:blipFill>
                <a:blip r:embed="rId5"/>
                <a:stretch>
                  <a:fillRect l="-1216" t="-1657" b="-8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503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289E46E-C9FB-4158-9610-616DBC18DEB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44170E-6ECF-4156-9D9E-904CF1677535}"/>
              </a:ext>
            </a:extLst>
          </p:cNvPr>
          <p:cNvGrpSpPr/>
          <p:nvPr/>
        </p:nvGrpSpPr>
        <p:grpSpPr>
          <a:xfrm>
            <a:off x="972497" y="1111292"/>
            <a:ext cx="7658183" cy="5301819"/>
            <a:chOff x="2266908" y="1111292"/>
            <a:chExt cx="7658183" cy="5301819"/>
          </a:xfrm>
        </p:grpSpPr>
        <p:graphicFrame>
          <p:nvGraphicFramePr>
            <p:cNvPr id="25" name="表格 4">
              <a:extLst>
                <a:ext uri="{FF2B5EF4-FFF2-40B4-BE49-F238E27FC236}">
                  <a16:creationId xmlns:a16="http://schemas.microsoft.com/office/drawing/2014/main" id="{136304E1-4C2D-4C97-963B-4716BA9F725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266908" y="1111292"/>
            <a:ext cx="7658183" cy="5301819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89091">
                    <a:extLst>
                      <a:ext uri="{9D8B030D-6E8A-4147-A177-3AD203B41FA5}">
                        <a16:colId xmlns:a16="http://schemas.microsoft.com/office/drawing/2014/main" val="1840532538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2843781108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2797414313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3891706983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3985196331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76586332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2379668139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3722754664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587516652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1386437842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3188065578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3752158137"/>
                      </a:ext>
                    </a:extLst>
                  </a:gridCol>
                  <a:gridCol w="589091">
                    <a:extLst>
                      <a:ext uri="{9D8B030D-6E8A-4147-A177-3AD203B41FA5}">
                        <a16:colId xmlns:a16="http://schemas.microsoft.com/office/drawing/2014/main" val="2504581142"/>
                      </a:ext>
                    </a:extLst>
                  </a:gridCol>
                </a:tblGrid>
                <a:tr h="589091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68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83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67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69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74200690"/>
                    </a:ext>
                  </a:extLst>
                </a:tr>
                <a:tr h="589091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68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67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69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83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910819626"/>
                    </a:ext>
                  </a:extLst>
                </a:tr>
                <a:tr h="589091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67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68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2370669"/>
                    </a:ext>
                  </a:extLst>
                </a:tr>
                <a:tr h="589091"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67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68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096102314"/>
                    </a:ext>
                  </a:extLst>
                </a:tr>
                <a:tr h="589091"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83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441993774"/>
                    </a:ext>
                  </a:extLst>
                </a:tr>
                <a:tr h="589091"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82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913761242"/>
                    </a:ext>
                  </a:extLst>
                </a:tr>
                <a:tr h="589091"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85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4531637"/>
                    </a:ext>
                  </a:extLst>
                </a:tr>
                <a:tr h="589091"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>
                            <a:solidFill>
                              <a:schemeClr val="tx1"/>
                            </a:solidFill>
                          </a:rPr>
                          <a:t>84</a:t>
                        </a:r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752836169"/>
                    </a:ext>
                  </a:extLst>
                </a:tr>
                <a:tr h="589091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65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65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67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68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69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82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82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83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84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84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84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85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400" b="0" dirty="0"/>
                          <a:t>85</a:t>
                        </a:r>
                        <a:endParaRPr lang="zh-CN" altLang="en-US" sz="2400" b="0" dirty="0"/>
                      </a:p>
                    </a:txBody>
                    <a:tcPr marL="74815" marR="74815" marT="37407" marB="37407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141575485"/>
                    </a:ext>
                  </a:extLst>
                </a:tr>
              </a:tbl>
            </a:graphicData>
          </a:graphic>
        </p:graphicFrame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214B822-5D03-47D6-8ACA-045EC1BB30CC}"/>
                </a:ext>
              </a:extLst>
            </p:cNvPr>
            <p:cNvSpPr/>
            <p:nvPr/>
          </p:nvSpPr>
          <p:spPr>
            <a:xfrm>
              <a:off x="4621964" y="1696993"/>
              <a:ext cx="589756" cy="5897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662C3A9-DDA3-4449-B8E2-53AB186125A8}"/>
                </a:ext>
              </a:extLst>
            </p:cNvPr>
            <p:cNvSpPr/>
            <p:nvPr/>
          </p:nvSpPr>
          <p:spPr>
            <a:xfrm>
              <a:off x="2852696" y="2286749"/>
              <a:ext cx="589756" cy="5897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B7460D4-A599-4E53-B2AE-8A4D6CB938A6}"/>
                </a:ext>
              </a:extLst>
            </p:cNvPr>
            <p:cNvSpPr/>
            <p:nvPr/>
          </p:nvSpPr>
          <p:spPr>
            <a:xfrm>
              <a:off x="4028240" y="2872450"/>
              <a:ext cx="589756" cy="5897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1B7898A-E977-47E2-8A58-DE67FB579FED}"/>
                </a:ext>
              </a:extLst>
            </p:cNvPr>
            <p:cNvSpPr/>
            <p:nvPr/>
          </p:nvSpPr>
          <p:spPr>
            <a:xfrm>
              <a:off x="6388893" y="3466261"/>
              <a:ext cx="589756" cy="5897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42431AB-3DE3-4B68-9C51-3801E74CD7D7}"/>
                </a:ext>
              </a:extLst>
            </p:cNvPr>
            <p:cNvSpPr/>
            <p:nvPr/>
          </p:nvSpPr>
          <p:spPr>
            <a:xfrm>
              <a:off x="5799137" y="4056814"/>
              <a:ext cx="589756" cy="5897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0D820DA-5656-42A8-AAB8-6EEE8FF5C09F}"/>
                </a:ext>
              </a:extLst>
            </p:cNvPr>
            <p:cNvSpPr/>
            <p:nvPr/>
          </p:nvSpPr>
          <p:spPr>
            <a:xfrm>
              <a:off x="8745579" y="4671188"/>
              <a:ext cx="589756" cy="5897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27B107F7-2F19-4D2A-803A-EEF1D9F3E09C}"/>
                </a:ext>
              </a:extLst>
            </p:cNvPr>
            <p:cNvSpPr/>
            <p:nvPr/>
          </p:nvSpPr>
          <p:spPr>
            <a:xfrm>
              <a:off x="7565189" y="5260944"/>
              <a:ext cx="589756" cy="58975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B888733-2304-4E95-BC60-6274E883BD8E}"/>
              </a:ext>
            </a:extLst>
          </p:cNvPr>
          <p:cNvGrpSpPr/>
          <p:nvPr/>
        </p:nvGrpSpPr>
        <p:grpSpPr>
          <a:xfrm>
            <a:off x="9233155" y="1624365"/>
            <a:ext cx="2268083" cy="1388052"/>
            <a:chOff x="9361642" y="1611748"/>
            <a:chExt cx="2268083" cy="1388052"/>
          </a:xfrm>
        </p:grpSpPr>
        <p:sp>
          <p:nvSpPr>
            <p:cNvPr id="42" name="内容占位符 4">
              <a:extLst>
                <a:ext uri="{FF2B5EF4-FFF2-40B4-BE49-F238E27FC236}">
                  <a16:creationId xmlns:a16="http://schemas.microsoft.com/office/drawing/2014/main" id="{32CBD28E-39A0-4763-B9E0-E80DC568B1A5}"/>
                </a:ext>
              </a:extLst>
            </p:cNvPr>
            <p:cNvSpPr txBox="1">
              <a:spLocks/>
            </p:cNvSpPr>
            <p:nvPr/>
          </p:nvSpPr>
          <p:spPr>
            <a:xfrm>
              <a:off x="9839953" y="1611748"/>
              <a:ext cx="1789772" cy="13880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00"/>
                </a:spcBef>
              </a:pPr>
              <a:endParaRPr lang="en-US" altLang="zh-CN" dirty="0"/>
            </a:p>
            <a:p>
              <a:pPr>
                <a:lnSpc>
                  <a:spcPct val="100000"/>
                </a:lnSpc>
                <a:spcBef>
                  <a:spcPts val="1200"/>
                </a:spcBef>
              </a:pPr>
              <a:r>
                <a:rPr lang="zh-CN" altLang="en-US" dirty="0"/>
                <a:t>被选为轴点</a:t>
              </a:r>
              <a:endParaRPr lang="en-US" altLang="zh-CN" dirty="0"/>
            </a:p>
            <a:p>
              <a:pPr>
                <a:lnSpc>
                  <a:spcPct val="100000"/>
                </a:lnSpc>
                <a:spcBef>
                  <a:spcPts val="1200"/>
                </a:spcBef>
              </a:pPr>
              <a:r>
                <a:rPr lang="zh-CN" altLang="en-US" dirty="0"/>
                <a:t>序列拆分后轴点所在位置</a:t>
              </a:r>
              <a:endParaRPr lang="en-US" altLang="zh-CN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F7C20FD-0829-4DC5-9334-23F0F751BD22}"/>
                </a:ext>
              </a:extLst>
            </p:cNvPr>
            <p:cNvSpPr/>
            <p:nvPr/>
          </p:nvSpPr>
          <p:spPr>
            <a:xfrm>
              <a:off x="9377245" y="1932554"/>
              <a:ext cx="393771" cy="3937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0F9554B-07A9-45A3-B2E6-2645EF69F002}"/>
                </a:ext>
              </a:extLst>
            </p:cNvPr>
            <p:cNvSpPr/>
            <p:nvPr/>
          </p:nvSpPr>
          <p:spPr>
            <a:xfrm>
              <a:off x="9361642" y="2456869"/>
              <a:ext cx="424975" cy="4249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4115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1ECBD-6FE1-CDF7-489D-588E6294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排序的分类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B4022E-75B3-E378-3549-CA33ED4D7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10.1 </a:t>
            </a:r>
            <a:r>
              <a:rPr lang="zh-CN" altLang="en-US" dirty="0"/>
              <a:t>问题引入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E6688F-C06A-19EC-177A-D9BCA355E94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E68E866-A8CA-31EE-A5E8-F49650B8365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</a:rPr>
              <a:t>内部排序、外部排序</a:t>
            </a:r>
            <a:r>
              <a:rPr lang="zh-CN" altLang="en-US" sz="2400" dirty="0"/>
              <a:t>（根据内存使用情况）</a:t>
            </a:r>
            <a:endParaRPr lang="en-US" altLang="zh-CN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n"/>
            </a:pPr>
            <a:r>
              <a:rPr lang="zh-CN" altLang="en-US" sz="2400" dirty="0"/>
              <a:t>内部排序：数据存储调整均在内存中进行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n"/>
            </a:pPr>
            <a:r>
              <a:rPr lang="zh-CN" altLang="en-US" sz="2400" dirty="0"/>
              <a:t>外部排序：大部分节点在外存中，借助内存进行调整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</a:rPr>
              <a:t>比较、分配</a:t>
            </a:r>
            <a:r>
              <a:rPr lang="zh-CN" altLang="en-US" sz="2400" dirty="0"/>
              <a:t>（根据排序实现手段）</a:t>
            </a:r>
            <a:endParaRPr lang="en-US" altLang="zh-CN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n"/>
            </a:pPr>
            <a:r>
              <a:rPr lang="zh-CN" altLang="en-US" sz="2400" dirty="0"/>
              <a:t>基于“比较”的排序：通过对关键字的比较，交换关键字在序列中的位置</a:t>
            </a:r>
            <a:endParaRPr lang="en-US" altLang="zh-CN" sz="2400" dirty="0"/>
          </a:p>
          <a:p>
            <a:pPr marL="1257300" lvl="2" indent="-342900">
              <a:buSzPct val="50000"/>
              <a:buFont typeface="Wingdings" panose="05000000000000000000" pitchFamily="2" charset="2"/>
              <a:buChar char="l"/>
            </a:pPr>
            <a:r>
              <a:rPr lang="zh-CN" altLang="en-US" dirty="0"/>
              <a:t>插入排序、冒泡排序、选择排序、快速排序、归并排序、希尔排序、堆排序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n"/>
            </a:pPr>
            <a:r>
              <a:rPr lang="zh-CN" altLang="en-US" sz="2400" dirty="0"/>
              <a:t>基于“分配”的排序：通过将元素进行分配和收集进行排序</a:t>
            </a:r>
            <a:endParaRPr lang="en-US" altLang="zh-CN" sz="2400" dirty="0"/>
          </a:p>
          <a:p>
            <a:pPr marL="1200150" lvl="2" indent="-285750">
              <a:buSzPct val="50000"/>
              <a:buFont typeface="Wingdings" panose="05000000000000000000" pitchFamily="2" charset="2"/>
              <a:buChar char="l"/>
            </a:pPr>
            <a:r>
              <a:rPr lang="zh-CN" altLang="en-US" dirty="0"/>
              <a:t>基数排序、桶排序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根据实现的</a:t>
            </a:r>
            <a:r>
              <a:rPr lang="zh-CN" altLang="en-US" sz="2400" b="1" dirty="0">
                <a:solidFill>
                  <a:srgbClr val="C00000"/>
                </a:solidFill>
              </a:rPr>
              <a:t>难易</a:t>
            </a:r>
            <a:r>
              <a:rPr lang="zh-CN" altLang="en-US" sz="2400" dirty="0"/>
              <a:t>程度： </a:t>
            </a:r>
            <a:endParaRPr lang="en-US" altLang="zh-CN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n"/>
            </a:pPr>
            <a:r>
              <a:rPr lang="zh-CN" altLang="en-US" sz="2400" dirty="0"/>
              <a:t>基本排序：插入排序、冒泡排序、选择排序、</a:t>
            </a:r>
            <a:r>
              <a:rPr lang="en-US" altLang="zh-CN" sz="2400" dirty="0"/>
              <a:t>……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n"/>
            </a:pPr>
            <a:r>
              <a:rPr lang="zh-CN" altLang="en-US" sz="2400" dirty="0"/>
              <a:t>高级排序：快速排序、归并排序、堆排序、基数排序、</a:t>
            </a:r>
            <a:r>
              <a:rPr lang="en-US" altLang="zh-CN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61016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序列拆分伪代码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02752BA5-9B74-40C1-A30C-533F6573C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225" y="1083906"/>
                <a:ext cx="9291452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66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indent="127000"/>
                <a:r>
                  <a:rPr lang="zh-CN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10-5 </a:t>
                </a:r>
                <a:r>
                  <a:rPr lang="zh-CN" altLang="en-US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序列拆分</a:t>
                </a:r>
                <a:r>
                  <a:rPr lang="en-US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Partition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输入：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序列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，左端点下标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，右端点下标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r>
                  <a: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输出：</a:t>
                </a:r>
                <a:r>
                  <a:rPr lang="zh-CN" altLang="en-US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将序列</a:t>
                </a:r>
                <a:r>
                  <a:rPr lang="en-US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根据轴点拆分，并输出轴点在序列中的位置</a:t>
                </a:r>
                <a:endPara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02752BA5-9B74-40C1-A30C-533F6573C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25" y="1083906"/>
                <a:ext cx="9291452" cy="1200329"/>
              </a:xfrm>
              <a:prstGeom prst="rect">
                <a:avLst/>
              </a:prstGeom>
              <a:blipFill>
                <a:blip r:embed="rId2"/>
                <a:stretch>
                  <a:fillRect t="-5076" b="-116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BC99DD44-ECF6-43FF-9208-F45C01B868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0515" y="2174061"/>
              <a:ext cx="5835485" cy="428193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9820">
                      <a:extLst>
                        <a:ext uri="{9D8B030D-6E8A-4147-A177-3AD203B41FA5}">
                          <a16:colId xmlns:a16="http://schemas.microsoft.com/office/drawing/2014/main" val="1709012430"/>
                        </a:ext>
                      </a:extLst>
                    </a:gridCol>
                    <a:gridCol w="5455665">
                      <a:extLst>
                        <a:ext uri="{9D8B030D-6E8A-4147-A177-3AD203B41FA5}">
                          <a16:colId xmlns:a16="http://schemas.microsoft.com/office/drawing/2014/main" val="2952349122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6450678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9491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//</a:t>
                          </a:r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选择序列最后一个元素作为轴点</a:t>
                          </a: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138285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while true do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37448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𝐰𝐡𝐢𝐥𝐞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//</a:t>
                          </a:r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找到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以右第一个大于等于轴点的元素</a:t>
                          </a: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59030888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6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5803576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7434208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𝐰𝐡𝐢𝐥𝐞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𝐚𝐧𝐝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//</a:t>
                          </a:r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找到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以前第一个小于等于</a:t>
                          </a:r>
                          <a:endParaRPr lang="en-US" alt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alt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                                            </a:t>
                          </a:r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轴点的元素</a:t>
                          </a: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72319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6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886722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263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BC99DD44-ECF6-43FF-9208-F45C01B868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326957"/>
                  </p:ext>
                </p:extLst>
              </p:nvPr>
            </p:nvGraphicFramePr>
            <p:xfrm>
              <a:off x="260515" y="2174061"/>
              <a:ext cx="5835485" cy="42870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9820">
                      <a:extLst>
                        <a:ext uri="{9D8B030D-6E8A-4147-A177-3AD203B41FA5}">
                          <a16:colId xmlns:a16="http://schemas.microsoft.com/office/drawing/2014/main" val="1709012430"/>
                        </a:ext>
                      </a:extLst>
                    </a:gridCol>
                    <a:gridCol w="5455665">
                      <a:extLst>
                        <a:ext uri="{9D8B030D-6E8A-4147-A177-3AD203B41FA5}">
                          <a16:colId xmlns:a16="http://schemas.microsoft.com/office/drawing/2014/main" val="2952349122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20" b="-99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6450678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20" t="-100000" b="-89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94913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20" t="-200000" b="-79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138285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while true do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37448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20" t="-400000" b="-59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030888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20" t="-500000" b="-49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03576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20" t="-600000" b="-39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7434208"/>
                      </a:ext>
                    </a:extLst>
                  </a:tr>
                  <a:tr h="723075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20" t="-382353" b="-115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72319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20" t="-883077" b="-11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886722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20" t="-983077" b="-1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263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内容占位符 12">
                <a:extLst>
                  <a:ext uri="{FF2B5EF4-FFF2-40B4-BE49-F238E27FC236}">
                    <a16:creationId xmlns:a16="http://schemas.microsoft.com/office/drawing/2014/main" id="{3236EE91-8648-49D3-AA6A-C5975F62093F}"/>
                  </a:ext>
                </a:extLst>
              </p:cNvPr>
              <p:cNvGraphicFramePr>
                <a:graphicFrameLocks noGrp="1"/>
              </p:cNvGraphicFramePr>
              <p:nvPr>
                <p:ph idx="11"/>
              </p:nvPr>
            </p:nvGraphicFramePr>
            <p:xfrm>
              <a:off x="6096000" y="2230759"/>
              <a:ext cx="6096000" cy="4320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96775">
                      <a:extLst>
                        <a:ext uri="{9D8B030D-6E8A-4147-A177-3AD203B41FA5}">
                          <a16:colId xmlns:a16="http://schemas.microsoft.com/office/drawing/2014/main" val="1744216029"/>
                        </a:ext>
                      </a:extLst>
                    </a:gridCol>
                    <a:gridCol w="5699225">
                      <a:extLst>
                        <a:ext uri="{9D8B030D-6E8A-4147-A177-3AD203B41FA5}">
                          <a16:colId xmlns:a16="http://schemas.microsoft.com/office/drawing/2014/main" val="84872920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11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en-US" sz="1600" b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//</a:t>
                          </a:r>
                          <a:r>
                            <a:rPr lang="zh-CN" sz="1600" b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如果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 b="0" i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oMath>
                          </a14:m>
                          <a:r>
                            <a:rPr lang="zh-CN" sz="1600" b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大于等于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 b="0" i="1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oMath>
                          </a14:m>
                          <a:r>
                            <a:rPr lang="zh-CN" sz="1600" b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，完成拆分，退出循环</a:t>
                          </a: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0741176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12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6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𝐛𝐫𝐞𝐚𝐤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398975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13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61892979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14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m:rPr>
                                  <m:sty m:val="p"/>
                                </m:rP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Swap</m:t>
                              </m:r>
                              <m:d>
                                <m:d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6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zh-CN" sz="16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//</a:t>
                          </a:r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交换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并右移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左移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5383708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15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863529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64493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17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0977872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18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Swap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61851280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19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//</a:t>
                          </a:r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此时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6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sz="16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6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sz="16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5876197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20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𝐫𝐞𝐭𝐮𝐫𝐧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82427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内容占位符 12">
                <a:extLst>
                  <a:ext uri="{FF2B5EF4-FFF2-40B4-BE49-F238E27FC236}">
                    <a16:creationId xmlns:a16="http://schemas.microsoft.com/office/drawing/2014/main" id="{3236EE91-8648-49D3-AA6A-C5975F62093F}"/>
                  </a:ext>
                </a:extLst>
              </p:cNvPr>
              <p:cNvGraphicFramePr>
                <a:graphicFrameLocks noGrp="1"/>
              </p:cNvGraphicFramePr>
              <p:nvPr>
                <p:ph idx="11"/>
                <p:extLst>
                  <p:ext uri="{D42A27DB-BD31-4B8C-83A1-F6EECF244321}">
                    <p14:modId xmlns:p14="http://schemas.microsoft.com/office/powerpoint/2010/main" val="3236133187"/>
                  </p:ext>
                </p:extLst>
              </p:nvPr>
            </p:nvGraphicFramePr>
            <p:xfrm>
              <a:off x="6096000" y="2230759"/>
              <a:ext cx="6096000" cy="4320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96775">
                      <a:extLst>
                        <a:ext uri="{9D8B030D-6E8A-4147-A177-3AD203B41FA5}">
                          <a16:colId xmlns:a16="http://schemas.microsoft.com/office/drawing/2014/main" val="1744216029"/>
                        </a:ext>
                      </a:extLst>
                    </a:gridCol>
                    <a:gridCol w="5699225">
                      <a:extLst>
                        <a:ext uri="{9D8B030D-6E8A-4147-A177-3AD203B41FA5}">
                          <a16:colId xmlns:a16="http://schemas.microsoft.com/office/drawing/2014/main" val="84872920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11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52" b="-9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0741176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12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52" t="-100000" b="-8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98975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13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52" t="-200000" b="-7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892979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14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52" t="-300000" b="-6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5383708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15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52" t="-400000" b="-5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863529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16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52" t="-500000" b="-4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64493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17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52" t="-600000" b="-3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0977872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18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52" t="-700000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1851280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19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52" t="-800000" b="-1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5876197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20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2320" marR="4232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52" t="-900000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82427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42075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内容占位符 8">
                <a:extLst>
                  <a:ext uri="{FF2B5EF4-FFF2-40B4-BE49-F238E27FC236}">
                    <a16:creationId xmlns:a16="http://schemas.microsoft.com/office/drawing/2014/main" id="{684DE287-5DAE-4F26-BFFA-A1412134C307}"/>
                  </a:ext>
                </a:extLst>
              </p:cNvPr>
              <p:cNvGraphicFramePr>
                <a:graphicFrameLocks noGrp="1"/>
              </p:cNvGraphicFramePr>
              <p:nvPr>
                <p:ph idx="11"/>
              </p:nvPr>
            </p:nvGraphicFramePr>
            <p:xfrm>
              <a:off x="838200" y="2830499"/>
              <a:ext cx="8702320" cy="245015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91378">
                      <a:extLst>
                        <a:ext uri="{9D8B030D-6E8A-4147-A177-3AD203B41FA5}">
                          <a16:colId xmlns:a16="http://schemas.microsoft.com/office/drawing/2014/main" val="1428891984"/>
                        </a:ext>
                      </a:extLst>
                    </a:gridCol>
                    <a:gridCol w="8210942">
                      <a:extLst>
                        <a:ext uri="{9D8B030D-6E8A-4147-A177-3AD203B41FA5}">
                          <a16:colId xmlns:a16="http://schemas.microsoft.com/office/drawing/2014/main" val="291843443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1" i="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1" i="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24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//</a:t>
                          </a:r>
                          <a:r>
                            <a:rPr lang="zh-CN" altLang="en-US" sz="24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超过</a:t>
                          </a:r>
                          <a:r>
                            <a:rPr lang="en-US" altLang="zh-CN" sz="24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r>
                            <a:rPr lang="zh-CN" altLang="en-US" sz="24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个元素才进行排序</a:t>
                          </a:r>
                          <a:endParaRPr lang="zh-CN" sz="24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50477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</m:t>
                              </m:r>
                              <m:r>
                                <a:rPr lang="en-US" sz="2400" b="0" i="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Partition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186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QuickSort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1198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QuickSort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</a:rPr>
                            <a:t> </a:t>
                          </a:r>
                          <a:endParaRPr lang="zh-CN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58023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2216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内容占位符 8">
                <a:extLst>
                  <a:ext uri="{FF2B5EF4-FFF2-40B4-BE49-F238E27FC236}">
                    <a16:creationId xmlns:a16="http://schemas.microsoft.com/office/drawing/2014/main" id="{684DE287-5DAE-4F26-BFFA-A1412134C307}"/>
                  </a:ext>
                </a:extLst>
              </p:cNvPr>
              <p:cNvGraphicFramePr>
                <a:graphicFrameLocks noGrp="1"/>
              </p:cNvGraphicFramePr>
              <p:nvPr>
                <p:ph idx="11"/>
                <p:extLst>
                  <p:ext uri="{D42A27DB-BD31-4B8C-83A1-F6EECF244321}">
                    <p14:modId xmlns:p14="http://schemas.microsoft.com/office/powerpoint/2010/main" val="1318563189"/>
                  </p:ext>
                </p:extLst>
              </p:nvPr>
            </p:nvGraphicFramePr>
            <p:xfrm>
              <a:off x="838200" y="2830499"/>
              <a:ext cx="8702320" cy="245015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91378">
                      <a:extLst>
                        <a:ext uri="{9D8B030D-6E8A-4147-A177-3AD203B41FA5}">
                          <a16:colId xmlns:a16="http://schemas.microsoft.com/office/drawing/2014/main" val="1428891984"/>
                        </a:ext>
                      </a:extLst>
                    </a:gridCol>
                    <a:gridCol w="8210942">
                      <a:extLst>
                        <a:ext uri="{9D8B030D-6E8A-4147-A177-3AD203B41FA5}">
                          <a16:colId xmlns:a16="http://schemas.microsoft.com/office/drawing/2014/main" val="2918434436"/>
                        </a:ext>
                      </a:extLst>
                    </a:gridCol>
                  </a:tblGrid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1235" r="-297" b="-4345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504773"/>
                      </a:ext>
                    </a:extLst>
                  </a:tr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102500" r="-297" b="-3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18656"/>
                      </a:ext>
                    </a:extLst>
                  </a:tr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zh-CN" sz="2400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200000" r="-297" b="-235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119832"/>
                      </a:ext>
                    </a:extLst>
                  </a:tr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303750" r="-297" b="-13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5802376"/>
                      </a:ext>
                    </a:extLst>
                  </a:tr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83" t="-398765" r="-297" b="-3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22168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02752BA5-9B74-40C1-A30C-533F6573C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225" y="1083906"/>
                <a:ext cx="9291452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66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10-5 </a:t>
                </a:r>
                <a:r>
                  <a:rPr lang="zh-CN" altLang="en-US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快速排序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BubbleSort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sz="2400" dirty="0">
                  <a:latin typeface="Courier New" panose="02070309020205020404" pitchFamily="49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输入：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序列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，左端点下标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，右端点下标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输出：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元素顺序，使元素按照非递减顺序排列</a:t>
                </a:r>
                <a:endPara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02752BA5-9B74-40C1-A30C-533F6573C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25" y="1083906"/>
                <a:ext cx="9291452" cy="1200329"/>
              </a:xfrm>
              <a:prstGeom prst="rect">
                <a:avLst/>
              </a:prstGeom>
              <a:blipFill>
                <a:blip r:embed="rId3"/>
                <a:stretch>
                  <a:fillRect t="-5076" b="-1116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79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快速排序性能分析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B9AAD01-8353-420F-BA99-326245CE2574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sz="2800" b="1" dirty="0"/>
                  <a:t>最坏情况分析：</a:t>
                </a:r>
                <a:endParaRPr lang="en-US" altLang="zh-CN" sz="2800" dirty="0"/>
              </a:p>
              <a:p>
                <a:r>
                  <a:rPr lang="zh-CN" altLang="zh-CN" sz="2800" dirty="0"/>
                  <a:t>对于已经排序好的序列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2800" dirty="0"/>
                  <a:t>，</a:t>
                </a:r>
                <a:r>
                  <a:rPr lang="zh-CN" altLang="en-US" sz="2800" dirty="0"/>
                  <a:t>第一轮</a:t>
                </a:r>
                <a:r>
                  <a:rPr lang="zh-CN" altLang="zh-CN" sz="2800" dirty="0"/>
                  <a:t>选择序列最后一个元素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2800" dirty="0"/>
                  <a:t>作为轴点，这时通过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latin typeface="Cambria Math" panose="02040503050406030204" pitchFamily="18" charset="0"/>
                      </a:rPr>
                      <m:t>Partition</m:t>
                    </m:r>
                  </m:oMath>
                </a14:m>
                <a:r>
                  <a:rPr lang="zh-CN" altLang="zh-CN" sz="2800" dirty="0"/>
                  <a:t>，所有元素和轴点进行一次比较后，仍需要递归执行快速排序的子序列为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, …, 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zh-CN" sz="2800" dirty="0"/>
                  <a:t>；</a:t>
                </a:r>
                <a:r>
                  <a:rPr lang="zh-CN" altLang="en-US" sz="2800" dirty="0"/>
                  <a:t>第二轮</a:t>
                </a:r>
                <a:r>
                  <a:rPr lang="zh-CN" altLang="zh-CN" sz="2800" dirty="0"/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zh-CN" sz="2800" dirty="0"/>
                  <a:t>为轴点，并与其他元素进行比较；</a:t>
                </a:r>
                <a:r>
                  <a:rPr lang="en-US" altLang="zh-CN" sz="2800" dirty="0"/>
                  <a:t>...…</a:t>
                </a:r>
                <a:r>
                  <a:rPr lang="zh-CN" altLang="zh-CN" sz="2800" dirty="0"/>
                  <a:t>；直到序列长度为</a:t>
                </a:r>
                <a:r>
                  <a:rPr lang="en-US" altLang="zh-CN" sz="2800" dirty="0"/>
                  <a:t>1</a:t>
                </a:r>
                <a:r>
                  <a:rPr lang="zh-CN" altLang="zh-CN" sz="2800" dirty="0"/>
                  <a:t>。</a:t>
                </a:r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上述过程中</a:t>
                </a:r>
                <a:r>
                  <a:rPr lang="zh-CN" altLang="zh-CN" sz="2800" dirty="0"/>
                  <a:t>，</a:t>
                </a:r>
                <a:r>
                  <a:rPr lang="zh-CN" altLang="en-US" sz="2800" dirty="0"/>
                  <a:t>第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轮需要排序的元素个数为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800" dirty="0"/>
                  <a:t>，共需要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800" dirty="0"/>
                  <a:t>轮才能完成排序，</a:t>
                </a:r>
                <a:r>
                  <a:rPr lang="zh-CN" altLang="zh-CN" sz="2800" dirty="0"/>
                  <a:t>需要的比较次数为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dirty="0"/>
                  <a:t>。</a:t>
                </a:r>
              </a:p>
              <a:p>
                <a:endParaRPr lang="en-US" altLang="zh-CN" sz="28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B9AAD01-8353-420F-BA99-326245CE2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1158" t="-2048" r="-4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769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快速排序性能分析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B9AAD01-8353-420F-BA99-326245CE2574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sz="2200" b="1" dirty="0"/>
                  <a:t>平均情况分析：</a:t>
                </a:r>
                <a:endParaRPr lang="en-US" altLang="zh-CN" sz="2200" dirty="0"/>
              </a:p>
              <a:p>
                <a:r>
                  <a:rPr lang="zh-CN" altLang="zh-CN" sz="22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zh-CN" sz="2200" dirty="0"/>
                  <a:t>表示用快速排序对长度为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200" dirty="0"/>
                  <a:t>的序列对序列的所有可能排列进行排序所需的总比较次数。而序列顺序出现的所有可能为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zh-CN" sz="2200" dirty="0"/>
                  <a:t>，这样排序长度为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200" dirty="0"/>
                  <a:t>的序列所需的平均比较次数为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zh-CN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zh-CN" altLang="zh-CN" sz="2200" dirty="0"/>
                  <a:t>。</a:t>
                </a:r>
                <a:endParaRPr lang="en-US" altLang="zh-CN" sz="2200" dirty="0"/>
              </a:p>
              <a:p>
                <a:r>
                  <a:rPr lang="zh-CN" altLang="en-US" sz="2200" dirty="0"/>
                  <a:t>在快速排序中，如果轴点是第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大</m:t>
                    </m:r>
                  </m:oMath>
                </a14:m>
                <a:r>
                  <a:rPr lang="zh-CN" altLang="en-US" sz="2200" dirty="0"/>
                  <a:t>的值，那么把序列分成两部分需要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/>
                  <a:t>次比较，对于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sz="2200" dirty="0"/>
                  <a:t>种可能排列需要进行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sz="2200" dirty="0"/>
                  <a:t>次比较。将序列分成长度为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200" dirty="0"/>
                  <a:t>两个子序列，将这两个子序列排序</a:t>
                </a:r>
                <a:r>
                  <a:rPr lang="zh-CN" altLang="zh-CN" sz="2200" dirty="0"/>
                  <a:t>分别需要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zh-CN" sz="22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zh-CN" sz="2200" dirty="0"/>
                  <a:t>次比较</a:t>
                </a:r>
                <a:r>
                  <a:rPr lang="zh-CN" altLang="en-US" sz="2200" dirty="0"/>
                  <a:t>，排序数分别为：</a:t>
                </a:r>
                <a:endParaRPr lang="en-US" altLang="zh-CN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r>
                  <a:rPr lang="zh-CN" altLang="en-US" sz="2200" dirty="0"/>
                  <a:t>于是有</a:t>
                </a:r>
                <a:endParaRPr lang="en-US" altLang="zh-CN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200" b="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200" i="1" kern="100" smtClea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 kern="100" smtClean="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altLang="zh-CN" sz="2200" b="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200" b="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200" i="1" kern="100" smtClean="0">
                          <a:effectLst/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20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220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20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!+</m:t>
                          </m:r>
                          <m:nary>
                            <m:naryPr>
                              <m:chr m:val="∑"/>
                              <m:ctrlPr>
                                <a:rPr lang="zh-CN" altLang="zh-CN" sz="22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2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sz="22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zh-CN" altLang="zh-CN" sz="22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  <a:cs typeface="Times New Roman" panose="02020603050405020304" pitchFamily="18" charset="0"/>
                                        </a:rPr>
                                        <m:t>!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  <a:cs typeface="Times New Roman" panose="02020603050405020304" pitchFamily="18" charset="0"/>
                                        </a:rPr>
                                        <m:t>!</m:t>
                                      </m:r>
                                    </m:den>
                                  </m:f>
                                  <m:r>
                                    <a:rPr lang="en-US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2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zh-CN" altLang="zh-CN" sz="22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  <a:cs typeface="Times New Roman" panose="02020603050405020304" pitchFamily="18" charset="0"/>
                                        </a:rPr>
                                        <m:t>!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sz="2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楷体_GB2312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altLang="zh-CN" sz="2200" i="1" kern="100">
                                          <a:effectLst/>
                                          <a:latin typeface="Cambria Math" panose="02040503050406030204" pitchFamily="18" charset="0"/>
                                          <a:ea typeface="楷体_GB2312"/>
                                          <a:cs typeface="Times New Roman" panose="02020603050405020304" pitchFamily="18" charset="0"/>
                                        </a:rPr>
                                        <m:t>!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sz="2200" b="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200" b="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200" b="0" i="1" kern="100" smtClean="0">
                          <a:effectLst/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&lt;2</m:t>
                      </m:r>
                      <m:r>
                        <a:rPr lang="en-US" altLang="zh-CN" sz="2200" b="0" i="1" kern="100" smtClean="0">
                          <a:effectLst/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sz="2200" b="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 b="0" i="0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200" b="0" i="1" kern="100" smtClean="0">
                              <a:effectLst/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altLang="zh-CN" sz="2200" dirty="0"/>
              </a:p>
              <a:p>
                <a:r>
                  <a:rPr lang="zh-CN" altLang="en-US" sz="2200" dirty="0"/>
                  <a:t>故快速排序的平均复杂度为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func>
                          <m:funcPr>
                            <m:ctrlPr>
                              <a:rPr lang="en-US" altLang="zh-CN" sz="2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2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altLang="zh-CN" sz="2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2200" b="0" dirty="0"/>
                  <a:t>。</a:t>
                </a:r>
                <a:endParaRPr lang="en-US" altLang="zh-CN" sz="2200" b="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B9AAD01-8353-420F-BA99-326245CE2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717" t="-1325" r="-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152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快速排序性能分析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B9AAD01-8353-420F-BA99-326245CE2574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sz="2800" b="1" dirty="0"/>
                  <a:t>时间复杂度</a:t>
                </a:r>
                <a:r>
                  <a:rPr lang="zh-CN" altLang="en-US" sz="2800" dirty="0"/>
                  <a:t>：</a:t>
                </a: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最坏时间复杂度：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平均时间复杂度：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func>
                          <m:funcPr>
                            <m:ctrlPr>
                              <a:rPr lang="en-US" altLang="zh-CN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8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altLang="zh-CN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/>
              </a:p>
              <a:p>
                <a:r>
                  <a:rPr lang="zh-CN" altLang="en-US" sz="2800" b="1" dirty="0"/>
                  <a:t>空间复杂度</a:t>
                </a:r>
                <a:r>
                  <a:rPr lang="zh-CN" altLang="en-US" sz="2800" dirty="0"/>
                  <a:t>（递归栈深度）：</a:t>
                </a: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最坏时间复杂度：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altLang="zh-CN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平均时间复杂度：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8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altLang="zh-CN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/>
              </a:p>
              <a:p>
                <a:r>
                  <a:rPr lang="zh-CN" altLang="en-US" sz="2800" dirty="0"/>
                  <a:t>快速排序是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不稳定排序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endParaRPr lang="en-US" altLang="zh-CN" sz="28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B9AAD01-8353-420F-BA99-326245CE2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1158" t="-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373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快速排序的轴点选择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10.4.2  </a:t>
            </a:r>
            <a:r>
              <a:rPr lang="zh-CN" altLang="en-US" dirty="0"/>
              <a:t>快速排序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B9AAD01-8353-420F-BA99-326245CE2574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sz="2800" dirty="0"/>
                  <a:t>快速排序具有优秀的平均性能，但是最坏情况下性能会退化成和冒泡排序相当。这是因为快速排序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非常依赖于轴点的选择</a:t>
                </a:r>
                <a:r>
                  <a:rPr lang="zh-CN" altLang="en-US" sz="2800" dirty="0"/>
                  <a:t>，如果轴点选择的不好，会导致子序列划分不均。因此，可以使用下述方法对轴点选择进行改进：</a:t>
                </a: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 </a:t>
                </a:r>
                <a:r>
                  <a:rPr lang="zh-CN" altLang="zh-CN" sz="2800" dirty="0"/>
                  <a:t>选取序列中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2800" dirty="0"/>
                  <a:t>三个元素的</a:t>
                </a:r>
                <a:r>
                  <a:rPr lang="zh-CN" altLang="zh-CN" sz="2800" b="1" dirty="0">
                    <a:solidFill>
                      <a:srgbClr val="C00000"/>
                    </a:solidFill>
                  </a:rPr>
                  <a:t>中位数</a:t>
                </a:r>
                <a:r>
                  <a:rPr lang="zh-CN" altLang="zh-CN" sz="2800" dirty="0"/>
                  <a:t>作为轴点</a:t>
                </a: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b="1" dirty="0"/>
                  <a:t> 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随机选取</a:t>
                </a:r>
                <a:r>
                  <a:rPr lang="zh-CN" altLang="en-US" sz="2800" dirty="0"/>
                  <a:t>一个序列内元素作为轴点</a:t>
                </a: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 将上述两种选取策略结合：首先从序列内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随机</a:t>
                </a:r>
                <a:r>
                  <a:rPr lang="zh-CN" altLang="en-US" sz="2800" dirty="0"/>
                  <a:t>选择三个元素，</a:t>
                </a:r>
                <a:br>
                  <a:rPr lang="en-US" altLang="zh-CN" sz="2800" dirty="0"/>
                </a:br>
                <a:r>
                  <a:rPr lang="en-US" altLang="zh-CN" sz="2800" dirty="0"/>
                  <a:t> </a:t>
                </a:r>
                <a:r>
                  <a:rPr lang="zh-CN" altLang="en-US" sz="2800" dirty="0"/>
                  <a:t>并选择三个元素的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中位数</a:t>
                </a:r>
                <a:r>
                  <a:rPr lang="zh-CN" altLang="en-US" sz="2800" dirty="0"/>
                  <a:t>作为轴点</a:t>
                </a:r>
                <a:endParaRPr lang="en-US" altLang="zh-CN" sz="2800" dirty="0"/>
              </a:p>
              <a:p>
                <a:r>
                  <a:rPr lang="zh-CN" altLang="en-US" sz="2800" dirty="0"/>
                  <a:t>需要指出的是，上述轴点选择策略都只能降低快速排序退化的概率，而</a:t>
                </a:r>
                <a:r>
                  <a:rPr lang="zh-CN" altLang="en-US" sz="2800" b="1" dirty="0">
                    <a:solidFill>
                      <a:srgbClr val="C00000"/>
                    </a:solidFill>
                  </a:rPr>
                  <a:t>不能完全避免</a:t>
                </a:r>
                <a:r>
                  <a:rPr lang="zh-CN" altLang="en-US" sz="2800" dirty="0"/>
                  <a:t>快速排序退化。</a:t>
                </a:r>
                <a:endParaRPr lang="en-US" altLang="zh-CN" sz="2800" dirty="0"/>
              </a:p>
              <a:p>
                <a:endParaRPr lang="en-US" altLang="zh-CN" sz="28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B9AAD01-8353-420F-BA99-326245CE2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1158" t="-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61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10.5  </a:t>
            </a:r>
            <a:r>
              <a:rPr lang="zh-CN" altLang="en-US" dirty="0"/>
              <a:t>归并排序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/>
              <a:t>核心思路</a:t>
            </a:r>
            <a:r>
              <a:rPr lang="zh-CN" altLang="en-US" sz="2400" dirty="0"/>
              <a:t>：基于</a:t>
            </a:r>
            <a:r>
              <a:rPr lang="zh-CN" altLang="en-US" sz="2400" b="1" dirty="0">
                <a:solidFill>
                  <a:srgbClr val="C00000"/>
                </a:solidFill>
              </a:rPr>
              <a:t>分治</a:t>
            </a:r>
            <a:r>
              <a:rPr lang="zh-CN" altLang="en-US" sz="2400" dirty="0"/>
              <a:t>思想，将两个或两个以上的</a:t>
            </a:r>
            <a:r>
              <a:rPr lang="zh-CN" altLang="en-US" sz="2400" b="1" dirty="0">
                <a:solidFill>
                  <a:srgbClr val="C00000"/>
                </a:solidFill>
              </a:rPr>
              <a:t>有序序列合并</a:t>
            </a:r>
            <a:r>
              <a:rPr lang="zh-CN" altLang="en-US" sz="2400" dirty="0"/>
              <a:t>为一个新的有序序列。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b="1" dirty="0"/>
              <a:t>归并次序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自顶向下：将序列拆分直到有序；然后使用归并算法得到排序结果。</a:t>
            </a:r>
            <a:endParaRPr lang="en-US" altLang="zh-CN" sz="24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自底向上：将序列看成多条有序子序列，并将子序列两两合并。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b="1" dirty="0"/>
              <a:t>应用场景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求逆序数对：通过归并排序，快速计算序列中逆序数对的数量。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24503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10.5.1  </a:t>
            </a:r>
            <a:r>
              <a:rPr lang="zh-CN" altLang="en-US" dirty="0"/>
              <a:t>二路归并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10.5.1  </a:t>
            </a:r>
            <a:r>
              <a:rPr lang="zh-CN" altLang="en-US" dirty="0"/>
              <a:t>二路归并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二路归并算法将两个有序序列合并为一个新的有序序列。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r>
                  <a:rPr lang="zh-CN" altLang="zh-CN" sz="2400" dirty="0"/>
                  <a:t>对两有序序列，分别取出这两个序列中</a:t>
                </a:r>
                <a:r>
                  <a:rPr lang="zh-CN" altLang="zh-CN" sz="2400" b="1" dirty="0">
                    <a:solidFill>
                      <a:srgbClr val="C00000"/>
                    </a:solidFill>
                  </a:rPr>
                  <a:t>键值最小</a:t>
                </a:r>
                <a:r>
                  <a:rPr lang="zh-CN" altLang="zh-CN" sz="2400" dirty="0"/>
                  <a:t>的项，并选出两个数据项中最小的放置到新的序列中；循环上述动作，直到两个序列中的所有数据</a:t>
                </a:r>
                <a:r>
                  <a:rPr lang="zh-CN" altLang="zh-CN" sz="2400" b="1" dirty="0">
                    <a:solidFill>
                      <a:srgbClr val="C00000"/>
                    </a:solidFill>
                  </a:rPr>
                  <a:t>都已被放置</a:t>
                </a:r>
                <a:r>
                  <a:rPr lang="zh-CN" altLang="zh-CN" sz="2400" dirty="0"/>
                  <a:t>到新的序列中。此时，新的序列即为排序结果。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r>
                  <a:rPr lang="zh-CN" altLang="zh-CN" sz="2400" dirty="0"/>
                  <a:t>对于长度分别为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zh-CN" sz="2400" dirty="0"/>
                  <a:t>的有序序列，二路归并算法的主循环最多执行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zh-CN" sz="2400" dirty="0"/>
                  <a:t>次，因此其复杂度为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zh-CN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r>
                  <a:rPr lang="zh-CN" altLang="zh-CN" sz="2400" dirty="0"/>
                  <a:t>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013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二路归并伪代码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10.5.1  </a:t>
            </a:r>
            <a:r>
              <a:rPr lang="zh-CN" altLang="en-US" dirty="0"/>
              <a:t>二路归并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D966731D-6913-4104-865F-78A787720C3B}"/>
                  </a:ext>
                </a:extLst>
              </p:cNvPr>
              <p:cNvGraphicFramePr>
                <a:graphicFrameLocks noGrp="1"/>
              </p:cNvGraphicFramePr>
              <p:nvPr>
                <p:ph idx="11"/>
              </p:nvPr>
            </p:nvGraphicFramePr>
            <p:xfrm>
              <a:off x="3458845" y="2157035"/>
              <a:ext cx="5274310" cy="437648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12511">
                      <a:extLst>
                        <a:ext uri="{9D8B030D-6E8A-4147-A177-3AD203B41FA5}">
                          <a16:colId xmlns:a16="http://schemas.microsoft.com/office/drawing/2014/main" val="2971472801"/>
                        </a:ext>
                      </a:extLst>
                    </a:gridCol>
                    <a:gridCol w="4861799">
                      <a:extLst>
                        <a:ext uri="{9D8B030D-6E8A-4147-A177-3AD203B41FA5}">
                          <a16:colId xmlns:a16="http://schemas.microsoft.com/office/drawing/2014/main" val="20958241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altLang="zh-CN" sz="1600" b="1" i="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sz="1600" b="0" i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空序列</a:t>
                          </a:r>
                          <a:r>
                            <a:rPr lang="zh-CN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7857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42048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36767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𝐰𝐡𝐢𝐥𝐞</m:t>
                              </m:r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71036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𝐨𝐫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zh-CN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zh-CN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𝐚𝐧𝐝</m:t>
                                  </m:r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zh-CN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07062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|   </m:t>
                              </m:r>
                            </m:oMath>
                          </a14:m>
                          <a:r>
                            <a:rPr lang="zh-CN" sz="1600" i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将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600" i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添加至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zh-CN" sz="1600" i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末尾</a:t>
                          </a:r>
                          <a:r>
                            <a:rPr lang="zh-CN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636036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600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676632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𝐞𝐥𝐬𝐞</m:t>
                              </m:r>
                            </m:oMath>
                          </a14:m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20692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600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oMath>
                          </a14:m>
                          <a:r>
                            <a:rPr lang="zh-CN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将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添加至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kern="1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oMath>
                          </a14:m>
                          <a:r>
                            <a:rPr lang="zh-CN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末尾 </a:t>
                          </a: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13932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600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87555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11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04681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12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424274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13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𝐫𝐞𝐭𝐮𝐫𝐧</m:t>
                              </m:r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2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D966731D-6913-4104-865F-78A787720C3B}"/>
                  </a:ext>
                </a:extLst>
              </p:cNvPr>
              <p:cNvGraphicFramePr>
                <a:graphicFrameLocks noGrp="1"/>
              </p:cNvGraphicFramePr>
              <p:nvPr>
                <p:ph idx="11"/>
                <p:extLst>
                  <p:ext uri="{D42A27DB-BD31-4B8C-83A1-F6EECF244321}">
                    <p14:modId xmlns:p14="http://schemas.microsoft.com/office/powerpoint/2010/main" val="3587142881"/>
                  </p:ext>
                </p:extLst>
              </p:nvPr>
            </p:nvGraphicFramePr>
            <p:xfrm>
              <a:off x="3458845" y="2157035"/>
              <a:ext cx="5274310" cy="43943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12511">
                      <a:extLst>
                        <a:ext uri="{9D8B030D-6E8A-4147-A177-3AD203B41FA5}">
                          <a16:colId xmlns:a16="http://schemas.microsoft.com/office/drawing/2014/main" val="2971472801"/>
                        </a:ext>
                      </a:extLst>
                    </a:gridCol>
                    <a:gridCol w="4861799">
                      <a:extLst>
                        <a:ext uri="{9D8B030D-6E8A-4147-A177-3AD203B41FA5}">
                          <a16:colId xmlns:a16="http://schemas.microsoft.com/office/drawing/2014/main" val="2095824105"/>
                        </a:ext>
                      </a:extLst>
                    </a:gridCol>
                  </a:tblGrid>
                  <a:tr h="32270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1887" r="-501" b="-1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857993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101887" r="-501" b="-1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4204895"/>
                      </a:ext>
                    </a:extLst>
                  </a:tr>
                  <a:tr h="365951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178333" r="-501" b="-9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3676711"/>
                      </a:ext>
                    </a:extLst>
                  </a:tr>
                  <a:tr h="365951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278333" r="-501" b="-8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7103628"/>
                      </a:ext>
                    </a:extLst>
                  </a:tr>
                  <a:tr h="391033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349231" r="-501" b="-6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0706205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550943" r="-501" b="-75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6360368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650943" r="-501" b="-65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6766320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750943" r="-501" b="-55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2069269"/>
                      </a:ext>
                    </a:extLst>
                  </a:tr>
                  <a:tr h="36703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751667" r="-501" b="-3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1393211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964151" r="-501" b="-3377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755517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11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1064151" r="-501" b="-2377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0468172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12</a:t>
                          </a:r>
                          <a:endParaRPr lang="zh-CN" sz="16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1164151" r="-501" b="-1377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2427488"/>
                      </a:ext>
                    </a:extLst>
                  </a:tr>
                  <a:tr h="32270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50000"/>
                            </a:lnSpc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13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47" t="-1264151" r="-501" b="-377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62423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1">
                <a:extLst>
                  <a:ext uri="{FF2B5EF4-FFF2-40B4-BE49-F238E27FC236}">
                    <a16:creationId xmlns:a16="http://schemas.microsoft.com/office/drawing/2014/main" id="{65E4655A-0624-46D8-BDB9-8A5265427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353" y="1016191"/>
                <a:ext cx="6818726" cy="10861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127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10-8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二路归并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TwoWayMerge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err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 dirty="0" err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输入：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序列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及其有序子序列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的下标范围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输出：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将两个有序序列合并后的新有序序列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1">
                <a:extLst>
                  <a:ext uri="{FF2B5EF4-FFF2-40B4-BE49-F238E27FC236}">
                    <a16:creationId xmlns:a16="http://schemas.microsoft.com/office/drawing/2014/main" id="{65E4655A-0624-46D8-BDB9-8A5265427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353" y="1016191"/>
                <a:ext cx="6818726" cy="1086131"/>
              </a:xfrm>
              <a:prstGeom prst="rect">
                <a:avLst/>
              </a:prstGeom>
              <a:blipFill>
                <a:blip r:embed="rId3"/>
                <a:stretch>
                  <a:fillRect t="-1124" b="-101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321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利用上述归并思想和二路归并算法来实现的排序算法称为归并排序。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算法首先将序列拆分，直到被拆分的子序列长度为</a:t>
            </a:r>
            <a:r>
              <a:rPr lang="en-US" altLang="zh-CN" sz="2400" dirty="0"/>
              <a:t>1</a:t>
            </a:r>
            <a:r>
              <a:rPr lang="zh-CN" altLang="en-US" sz="2400" dirty="0"/>
              <a:t>，此时子序列显然有序。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然后，使用上述二路归并算法，将有序的短序列依次合并为长序列，最终完成序列的排序。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据归并时对子序列划分方式的不同，归并排序算法又可分为</a:t>
            </a:r>
            <a:r>
              <a:rPr lang="zh-CN" altLang="en-US" sz="2400" b="1" dirty="0">
                <a:solidFill>
                  <a:srgbClr val="C00000"/>
                </a:solidFill>
              </a:rPr>
              <a:t>自顶向下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rgbClr val="C00000"/>
                </a:solidFill>
              </a:rPr>
              <a:t>自底向上</a:t>
            </a:r>
            <a:r>
              <a:rPr lang="zh-CN" altLang="en-US" sz="2400" dirty="0"/>
              <a:t>两种。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1954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10.2 </a:t>
            </a:r>
            <a:r>
              <a:rPr lang="zh-CN" altLang="en-US" dirty="0"/>
              <a:t>插入排序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10.2 </a:t>
            </a:r>
            <a:r>
              <a:rPr lang="zh-CN" altLang="en-US" dirty="0"/>
              <a:t>插入排序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61ED6-686E-B748-C9C0-9B3B217999D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基本思想</a:t>
            </a:r>
            <a:r>
              <a:rPr lang="en-US" altLang="zh-CN" sz="2400" b="1" dirty="0"/>
              <a:t>:</a:t>
            </a:r>
            <a:r>
              <a:rPr lang="zh-CN" altLang="zh-CN" sz="2400" dirty="0"/>
              <a:t>将一个记录插入到已排好顺序的序列中，形成一个新的、记录数增</a:t>
            </a:r>
            <a:r>
              <a:rPr lang="en-US" altLang="zh-CN" sz="2400" dirty="0"/>
              <a:t>1</a:t>
            </a:r>
            <a:r>
              <a:rPr lang="zh-CN" altLang="zh-CN" sz="2400" dirty="0"/>
              <a:t>的有序序列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折半插入排序</a:t>
            </a:r>
            <a:r>
              <a:rPr lang="zh-CN" altLang="zh-CN" sz="2400" dirty="0"/>
              <a:t>和希尔排序</a:t>
            </a:r>
            <a:r>
              <a:rPr lang="zh-CN" altLang="en-US" sz="2400" dirty="0"/>
              <a:t>是</a:t>
            </a:r>
            <a:r>
              <a:rPr lang="zh-CN" altLang="zh-CN" sz="2400" dirty="0"/>
              <a:t>插入排序的两种改进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A0E1FC-009D-4F86-960B-F6BDC082A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6059" y="2987040"/>
            <a:ext cx="2980690" cy="2895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4D2B0B-26E4-4A97-B80E-D509A919EC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85253" y="3177540"/>
            <a:ext cx="298132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C37FB8-6B4C-42A2-AF86-05BEE93AA09A}"/>
              </a:ext>
            </a:extLst>
          </p:cNvPr>
          <p:cNvSpPr txBox="1"/>
          <p:nvPr/>
        </p:nvSpPr>
        <p:spPr>
          <a:xfrm>
            <a:off x="2232891" y="5882640"/>
            <a:ext cx="156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直接插入排序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7B4BAF-AC22-4DC5-8AF4-A88855A45882}"/>
              </a:ext>
            </a:extLst>
          </p:cNvPr>
          <p:cNvSpPr txBox="1"/>
          <p:nvPr/>
        </p:nvSpPr>
        <p:spPr>
          <a:xfrm>
            <a:off x="8806862" y="5882640"/>
            <a:ext cx="115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希尔排序</a:t>
            </a:r>
          </a:p>
        </p:txBody>
      </p:sp>
    </p:spTree>
    <p:extLst>
      <p:ext uri="{BB962C8B-B14F-4D97-AF65-F5344CB8AC3E}">
        <p14:creationId xmlns:p14="http://schemas.microsoft.com/office/powerpoint/2010/main" val="1660633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自顶向下归并排序示例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DBA1B41-C51F-43A3-BA9E-FADA81EACD09}"/>
              </a:ext>
            </a:extLst>
          </p:cNvPr>
          <p:cNvPicPr>
            <a:picLocks noGrp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2326452" y="1276350"/>
            <a:ext cx="7570846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7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自顶向下归并排序伪代码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内容占位符 8">
                <a:extLst>
                  <a:ext uri="{FF2B5EF4-FFF2-40B4-BE49-F238E27FC236}">
                    <a16:creationId xmlns:a16="http://schemas.microsoft.com/office/drawing/2014/main" id="{FBAED39B-BF20-4DBC-BC40-E2A571140F70}"/>
                  </a:ext>
                </a:extLst>
              </p:cNvPr>
              <p:cNvGraphicFramePr>
                <a:graphicFrameLocks noGrp="1"/>
              </p:cNvGraphicFramePr>
              <p:nvPr>
                <p:ph idx="11"/>
              </p:nvPr>
            </p:nvGraphicFramePr>
            <p:xfrm>
              <a:off x="1895792" y="2851068"/>
              <a:ext cx="7481454" cy="29989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22442">
                      <a:extLst>
                        <a:ext uri="{9D8B030D-6E8A-4147-A177-3AD203B41FA5}">
                          <a16:colId xmlns:a16="http://schemas.microsoft.com/office/drawing/2014/main" val="120021636"/>
                        </a:ext>
                      </a:extLst>
                    </a:gridCol>
                    <a:gridCol w="7059012">
                      <a:extLst>
                        <a:ext uri="{9D8B030D-6E8A-4147-A177-3AD203B41FA5}">
                          <a16:colId xmlns:a16="http://schemas.microsoft.com/office/drawing/2014/main" val="38027619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24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2400" b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//</a:t>
                          </a:r>
                          <a:r>
                            <a:rPr lang="zh-CN" sz="2400" b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序列中有至少两个元素待排</a:t>
                          </a: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01919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)/2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28431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MergeSort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56931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MergeSort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66531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sz="24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24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24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sz="24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US" sz="24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sz="24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TwoWayMerge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400" kern="100" dirty="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end </a:t>
                          </a:r>
                          <a:endParaRPr lang="zh-CN" sz="24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7016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内容占位符 8">
                <a:extLst>
                  <a:ext uri="{FF2B5EF4-FFF2-40B4-BE49-F238E27FC236}">
                    <a16:creationId xmlns:a16="http://schemas.microsoft.com/office/drawing/2014/main" id="{FBAED39B-BF20-4DBC-BC40-E2A571140F70}"/>
                  </a:ext>
                </a:extLst>
              </p:cNvPr>
              <p:cNvGraphicFramePr>
                <a:graphicFrameLocks noGrp="1"/>
              </p:cNvGraphicFramePr>
              <p:nvPr>
                <p:ph idx="11"/>
                <p:extLst>
                  <p:ext uri="{D42A27DB-BD31-4B8C-83A1-F6EECF244321}">
                    <p14:modId xmlns:p14="http://schemas.microsoft.com/office/powerpoint/2010/main" val="1030023149"/>
                  </p:ext>
                </p:extLst>
              </p:nvPr>
            </p:nvGraphicFramePr>
            <p:xfrm>
              <a:off x="1895792" y="2851068"/>
              <a:ext cx="7481454" cy="29989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22442">
                      <a:extLst>
                        <a:ext uri="{9D8B030D-6E8A-4147-A177-3AD203B41FA5}">
                          <a16:colId xmlns:a16="http://schemas.microsoft.com/office/drawing/2014/main" val="120021636"/>
                        </a:ext>
                      </a:extLst>
                    </a:gridCol>
                    <a:gridCol w="7059012">
                      <a:extLst>
                        <a:ext uri="{9D8B030D-6E8A-4147-A177-3AD203B41FA5}">
                          <a16:colId xmlns:a16="http://schemas.microsoft.com/office/drawing/2014/main" val="3802761964"/>
                        </a:ext>
                      </a:extLst>
                    </a:gridCol>
                  </a:tblGrid>
                  <a:tr h="49022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34" t="-1235" r="-345" b="-5469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0191932"/>
                      </a:ext>
                    </a:extLst>
                  </a:tr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34" t="-102500" r="-345" b="-45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2843118"/>
                      </a:ext>
                    </a:extLst>
                  </a:tr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34" t="-200000" r="-345" b="-34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693186"/>
                      </a:ext>
                    </a:extLst>
                  </a:tr>
                  <a:tr h="49003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34" t="-303750" r="-345" b="-2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653145"/>
                      </a:ext>
                    </a:extLst>
                  </a:tr>
                  <a:tr h="103867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</a:t>
                          </a:r>
                          <a:endParaRPr lang="zh-CN" sz="24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034" t="-188889" r="-345" b="-18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162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606A70E1-4CC2-4298-9C5E-C7050783C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225" y="1124682"/>
                <a:ext cx="8993039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127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10-9 </a:t>
                </a:r>
                <a:r>
                  <a:rPr lang="zh-CN" altLang="en-US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归并排序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Merge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Sort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sz="2400" dirty="0">
                  <a:latin typeface="Courier New" panose="02070309020205020404" pitchFamily="49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输入：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序列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，左端点下标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，右端点下标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输出：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元素顺序，使元素按照非递减顺序排列</a:t>
                </a:r>
                <a:endPara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606A70E1-4CC2-4298-9C5E-C7050783C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25" y="1124682"/>
                <a:ext cx="8993039" cy="1200329"/>
              </a:xfrm>
              <a:prstGeom prst="rect">
                <a:avLst/>
              </a:prstGeom>
              <a:blipFill>
                <a:blip r:embed="rId3"/>
                <a:stretch>
                  <a:fillRect t="-5076" r="-68" b="-1116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394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自底向上归并排序示例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C7142A0-BBDA-4487-90C0-F216B94FA590}"/>
              </a:ext>
            </a:extLst>
          </p:cNvPr>
          <p:cNvPicPr>
            <a:picLocks noGrp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584200" y="1570122"/>
            <a:ext cx="11055350" cy="44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73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自底向上归并排序伪代码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606A70E1-4CC2-4298-9C5E-C7050783C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225" y="1053432"/>
                <a:ext cx="8993039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127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10-9 </a:t>
                </a:r>
                <a:r>
                  <a:rPr lang="zh-CN" altLang="en-US" sz="24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自底向上归并排序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Merge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Sort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BottomUp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sz="2400" dirty="0">
                  <a:latin typeface="Courier New" panose="02070309020205020404" pitchFamily="49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输入：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序列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，左端点下标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，右端点下标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输出：</a:t>
                </a:r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kumimoji="0" lang="en-US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4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元素顺序，使元素按照非递减顺序排列</a:t>
                </a:r>
                <a:endPara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606A70E1-4CC2-4298-9C5E-C7050783C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25" y="1053432"/>
                <a:ext cx="8993039" cy="1200329"/>
              </a:xfrm>
              <a:prstGeom prst="rect">
                <a:avLst/>
              </a:prstGeom>
              <a:blipFill>
                <a:blip r:embed="rId2"/>
                <a:stretch>
                  <a:fillRect t="-5076" r="-68" b="-1116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3FE4DA2-1A77-4AF5-8687-EAFA0A9F069A}"/>
                  </a:ext>
                </a:extLst>
              </p:cNvPr>
              <p:cNvSpPr txBox="1"/>
              <p:nvPr/>
            </p:nvSpPr>
            <p:spPr>
              <a:xfrm>
                <a:off x="754393" y="2314656"/>
                <a:ext cx="10515599" cy="4355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21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sorted_len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← 1 //</a:t>
                </a:r>
                <a:r>
                  <a:rPr lang="zh-CN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当前有序子列长度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n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← 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r-l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+1 //</a:t>
                </a:r>
                <a:r>
                  <a:rPr lang="zh-CN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待排元素个数，即序列长度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21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while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21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sorted_len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&lt; 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n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21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do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//</a:t>
                </a:r>
                <a:r>
                  <a:rPr lang="zh-CN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当前有序子列长度小于序列长度，则相邻两子序列归并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|  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l</a:t>
                </a:r>
                <a:r>
                  <a:rPr lang="en-US" altLang="zh-CN" sz="21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x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← l  //</a:t>
                </a:r>
                <a:r>
                  <a:rPr lang="zh-CN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左子序列从最左端开始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|  </a:t>
                </a:r>
                <a:r>
                  <a:rPr lang="en-US" altLang="zh-CN" sz="21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while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l</a:t>
                </a:r>
                <a:r>
                  <a:rPr lang="en-US" altLang="zh-CN" sz="21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x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≤ 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r-</a:t>
                </a:r>
                <a:r>
                  <a:rPr lang="en-US" altLang="zh-CN" sz="21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sorted_len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21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do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|  |  </a:t>
                </a:r>
                <a:r>
                  <a:rPr lang="en-US" altLang="zh-CN" sz="21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r</a:t>
                </a:r>
                <a:r>
                  <a:rPr lang="en-US" altLang="zh-CN" sz="2100" i="1" kern="100" baseline="-25000" dirty="0" err="1">
                    <a:effectLst/>
                    <a:latin typeface="Times New Roman" panose="02020603050405020304" pitchFamily="18" charset="0"/>
                    <a:ea typeface="楷体_GB2312"/>
                  </a:rPr>
                  <a:t>x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← l</a:t>
                </a:r>
                <a:r>
                  <a:rPr lang="en-US" altLang="zh-CN" sz="21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x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+sorted_len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-1  //</a:t>
                </a:r>
                <a:r>
                  <a:rPr lang="zh-CN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左子序列的右端点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|  |  </a:t>
                </a:r>
                <a:r>
                  <a:rPr lang="en-US" altLang="zh-CN" sz="21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l</a:t>
                </a:r>
                <a:r>
                  <a:rPr lang="en-US" altLang="zh-CN" sz="2100" i="1" kern="100" baseline="-25000" dirty="0" err="1">
                    <a:effectLst/>
                    <a:latin typeface="Times New Roman" panose="02020603050405020304" pitchFamily="18" charset="0"/>
                    <a:ea typeface="楷体_GB2312"/>
                  </a:rPr>
                  <a:t>y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← r</a:t>
                </a:r>
                <a:r>
                  <a:rPr lang="en-US" altLang="zh-CN" sz="21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x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+1    //</a:t>
                </a:r>
                <a:r>
                  <a:rPr lang="zh-CN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右子序列的左端点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|  |  </a:t>
                </a:r>
                <a:r>
                  <a:rPr lang="en-US" altLang="zh-CN" sz="21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r</a:t>
                </a:r>
                <a:r>
                  <a:rPr lang="en-US" altLang="zh-CN" sz="2100" i="1" kern="100" baseline="-25000" dirty="0" err="1">
                    <a:effectLst/>
                    <a:latin typeface="Times New Roman" panose="02020603050405020304" pitchFamily="18" charset="0"/>
                    <a:ea typeface="楷体_GB2312"/>
                  </a:rPr>
                  <a:t>y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← Min(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l</a:t>
                </a:r>
                <a:r>
                  <a:rPr lang="en-US" altLang="zh-CN" sz="21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y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+sorted_len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-1, 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r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)  //</a:t>
                </a:r>
                <a:r>
                  <a:rPr lang="zh-CN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右子序列的右端点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|  | 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zh-CN" sz="21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 kern="100">
                                <a:effectLst/>
                                <a:latin typeface="Cambria Math" panose="02040503050406030204" pitchFamily="18" charset="0"/>
                                <a:ea typeface="楷体_GB2312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21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 kern="100">
                                    <a:effectLst/>
                                    <a:latin typeface="Cambria Math" panose="02040503050406030204" pitchFamily="18" charset="0"/>
                                    <a:ea typeface="楷体_GB2312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zh-CN" sz="2100" i="1" kern="100">
                                    <a:effectLst/>
                                    <a:latin typeface="Cambria Math" panose="02040503050406030204" pitchFamily="18" charset="0"/>
                                    <a:ea typeface="楷体_GB2312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1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 kern="100">
                                <a:effectLst/>
                                <a:latin typeface="Cambria Math" panose="02040503050406030204" pitchFamily="18" charset="0"/>
                                <a:ea typeface="楷体_GB2312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21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 kern="100">
                                    <a:effectLst/>
                                    <a:latin typeface="Cambria Math" panose="02040503050406030204" pitchFamily="18" charset="0"/>
                                    <a:ea typeface="楷体_GB2312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100" i="1" kern="100">
                                    <a:effectLst/>
                                    <a:latin typeface="Cambria Math" panose="02040503050406030204" pitchFamily="18" charset="0"/>
                                    <a:ea typeface="楷体_GB2312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21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zh-CN" sz="2100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TwoWayMerge</m:t>
                    </m:r>
                    <m:r>
                      <a:rPr lang="en-US" altLang="zh-CN" sz="21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(</m:t>
                    </m:r>
                    <m:r>
                      <a:rPr lang="en-US" altLang="zh-CN" sz="21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𝑎</m:t>
                    </m:r>
                    <m:r>
                      <a:rPr lang="en-US" altLang="zh-CN" sz="21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, </m:t>
                    </m:r>
                    <m:sSub>
                      <m:sSubPr>
                        <m:ctrlPr>
                          <a:rPr lang="zh-CN" altLang="zh-CN" sz="21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𝑙</m:t>
                        </m:r>
                      </m:e>
                      <m:sub>
                        <m:r>
                          <a:rPr lang="en-US" altLang="zh-CN" sz="2100" i="1" kern="100" baseline="-250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𝑥</m:t>
                        </m:r>
                      </m:sub>
                    </m:sSub>
                    <m:r>
                      <a:rPr lang="en-US" altLang="zh-CN" sz="21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, </m:t>
                    </m:r>
                    <m:sSub>
                      <m:sSubPr>
                        <m:ctrlPr>
                          <a:rPr lang="zh-CN" altLang="zh-CN" sz="21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𝑟</m:t>
                        </m:r>
                      </m:e>
                      <m:sub>
                        <m:r>
                          <a:rPr lang="en-US" altLang="zh-CN" sz="21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𝑥</m:t>
                        </m:r>
                      </m:sub>
                    </m:sSub>
                    <m:r>
                      <a:rPr lang="en-US" altLang="zh-CN" sz="21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, </m:t>
                    </m:r>
                    <m:sSub>
                      <m:sSubPr>
                        <m:ctrlPr>
                          <a:rPr lang="zh-CN" altLang="zh-CN" sz="21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𝑙</m:t>
                        </m:r>
                      </m:e>
                      <m:sub>
                        <m:r>
                          <a:rPr lang="en-US" altLang="zh-CN" sz="2100" i="1" kern="100" baseline="-250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𝑦</m:t>
                        </m:r>
                      </m:sub>
                    </m:sSub>
                    <m:r>
                      <a:rPr lang="en-US" altLang="zh-CN" sz="21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, </m:t>
                    </m:r>
                    <m:sSub>
                      <m:sSubPr>
                        <m:ctrlPr>
                          <a:rPr lang="zh-CN" altLang="zh-CN" sz="21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𝑟</m:t>
                        </m:r>
                      </m:e>
                      <m:sub>
                        <m:r>
                          <a:rPr lang="en-US" altLang="zh-CN" sz="2100" i="1" kern="100" baseline="-250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𝑦</m:t>
                        </m:r>
                      </m:sub>
                    </m:sSub>
                    <m:r>
                      <a:rPr lang="en-US" altLang="zh-CN" sz="21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)</m:t>
                    </m:r>
                  </m:oMath>
                </a14:m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 //</a:t>
                </a:r>
                <a:r>
                  <a:rPr lang="zh-CN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归并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|  |  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l</a:t>
                </a:r>
                <a:r>
                  <a:rPr lang="en-US" altLang="zh-CN" sz="21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x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← r</a:t>
                </a:r>
                <a:r>
                  <a:rPr lang="en-US" altLang="zh-CN" sz="21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y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+1  //</a:t>
                </a:r>
                <a:r>
                  <a:rPr lang="zh-CN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下一对子序列的左子序列的左端点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|  </a:t>
                </a:r>
                <a:r>
                  <a:rPr lang="en-US" altLang="zh-CN" sz="21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end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|  </a:t>
                </a:r>
                <a:r>
                  <a:rPr lang="en-US" altLang="zh-CN" sz="21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sorted_len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← </a:t>
                </a:r>
                <a:r>
                  <a:rPr lang="en-US" altLang="zh-CN" sz="21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sorted_len</a:t>
                </a:r>
                <a:r>
                  <a:rPr lang="en-US" altLang="zh-CN" sz="21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× 2  //</a:t>
                </a:r>
                <a:r>
                  <a:rPr lang="zh-CN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有序子列长度加倍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buFont typeface="+mj-lt"/>
                  <a:buAutoNum type="arabicPeriod"/>
                  <a:tabLst>
                    <a:tab pos="-263525" algn="l"/>
                  </a:tabLst>
                </a:pPr>
                <a:r>
                  <a:rPr lang="en-US" altLang="zh-CN" sz="21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21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end</a:t>
                </a:r>
                <a:endParaRPr lang="zh-CN" altLang="zh-CN" sz="2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3FE4DA2-1A77-4AF5-8687-EAFA0A9F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93" y="2314656"/>
                <a:ext cx="10515599" cy="4355423"/>
              </a:xfrm>
              <a:prstGeom prst="rect">
                <a:avLst/>
              </a:prstGeom>
              <a:blipFill>
                <a:blip r:embed="rId3"/>
                <a:stretch>
                  <a:fillRect l="-580" t="-980" b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866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归并排序性能分析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128B241-160C-450A-82C1-473FC4BFC3CB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sz="2400" dirty="0"/>
                  <a:t>由于二路归并算法的复杂度为两个序列长度之和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zh-CN" sz="2400" dirty="0"/>
                  <a:t>，因此我们分析每个元素至多会被二路归并算法调用几次。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b="1" dirty="0"/>
                  <a:t>自顶向下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r>
                  <a:rPr lang="zh-CN" altLang="zh-CN" sz="2400" dirty="0"/>
                  <a:t>递归的深度每多一层，其待排序序列的长度就</a:t>
                </a:r>
                <a:r>
                  <a:rPr lang="zh-CN" altLang="zh-CN" sz="2400" b="1" dirty="0">
                    <a:solidFill>
                      <a:srgbClr val="C00000"/>
                    </a:solidFill>
                  </a:rPr>
                  <a:t>减半</a:t>
                </a:r>
                <a:r>
                  <a:rPr lang="zh-CN" altLang="zh-CN" sz="2400" dirty="0"/>
                  <a:t>；同时，对于任意深度相同的递归调用，它们所覆盖的元素不相交。因此，递归的最大深度为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zh-CN" altLang="zh-CN" sz="2400" dirty="0"/>
                  <a:t>，且每层递归最多覆盖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/>
                  <a:t>个元素，其时间复杂度为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d>
                      <m:dPr>
                        <m:ctrlPr>
                          <a:rPr lang="zh-CN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func>
                          <m:funcPr>
                            <m:ctrlP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400" b="1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zh-CN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b="1" dirty="0"/>
                  <a:t>自底向上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r>
                  <a:rPr lang="zh-CN" altLang="zh-CN" sz="2400" dirty="0"/>
                  <a:t>其外循环的最大循环次数为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zh-CN" altLang="zh-CN" sz="2400" dirty="0"/>
                  <a:t>，内循环将每个元素进行二路归并最多一次，因此复杂度也为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d>
                      <m:dPr>
                        <m:ctrlPr>
                          <a:rPr lang="zh-CN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func>
                          <m:funcPr>
                            <m:ctrlP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400" b="1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zh-CN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128B241-160C-450A-82C1-473FC4BFC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1687" r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154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归并排序的改进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128B241-160C-450A-82C1-473FC4BFC3CB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sz="2400" dirty="0"/>
                  <a:t>从二路归并的伪代码可以看到，需要使用一个临时数组来存储归并结果，并在归并排序完成后将结果拷贝回原数组，共进行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zh-CN" sz="2400" dirty="0"/>
                  <a:t>次拷贝。在序列元素占用内存较大时，拷贝可能花费大量时间。实际上，可以通过互换当前数组和临时数组的技巧来</a:t>
                </a:r>
                <a:r>
                  <a:rPr lang="zh-CN" altLang="zh-CN" sz="2400" b="1" dirty="0">
                    <a:solidFill>
                      <a:srgbClr val="C00000"/>
                    </a:solidFill>
                  </a:rPr>
                  <a:t>减少一半</a:t>
                </a:r>
                <a:r>
                  <a:rPr lang="zh-CN" altLang="zh-CN" sz="2400" dirty="0"/>
                  <a:t>的拷贝时间。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以</a:t>
                </a:r>
                <a:r>
                  <a:rPr lang="zh-CN" altLang="zh-CN" sz="2400" dirty="0"/>
                  <a:t>自底向上的归并排序</a:t>
                </a:r>
                <a:r>
                  <a:rPr lang="zh-CN" altLang="en-US" sz="2400" dirty="0"/>
                  <a:t>为例</a:t>
                </a:r>
                <a:r>
                  <a:rPr lang="zh-CN" altLang="zh-CN" sz="2400" dirty="0"/>
                  <a:t>，当外循环进行</a:t>
                </a:r>
                <a:r>
                  <a:rPr lang="zh-CN" altLang="zh-CN" sz="2400" b="1" dirty="0">
                    <a:solidFill>
                      <a:srgbClr val="C00000"/>
                    </a:solidFill>
                  </a:rPr>
                  <a:t>奇数次</a:t>
                </a:r>
                <a:r>
                  <a:rPr lang="zh-CN" altLang="zh-CN" sz="2400" dirty="0"/>
                  <a:t>时，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sz="2400" dirty="0"/>
                  <a:t>作为有序子序列，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sz="2400" dirty="0"/>
                  <a:t>作为存放合并结果的临时序列；当外循环进行</a:t>
                </a:r>
                <a:r>
                  <a:rPr lang="zh-CN" altLang="zh-CN" sz="2400" b="1" dirty="0">
                    <a:solidFill>
                      <a:srgbClr val="C00000"/>
                    </a:solidFill>
                  </a:rPr>
                  <a:t>偶数次</a:t>
                </a:r>
                <a:r>
                  <a:rPr lang="zh-CN" altLang="zh-CN" sz="2400" dirty="0"/>
                  <a:t>时，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sz="2400" dirty="0"/>
                  <a:t>作为有序子序列，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sz="2400" dirty="0"/>
                  <a:t>作为存放合并结果的临时序列。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128B241-160C-450A-82C1-473FC4BFC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1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449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改进后二路归并的伪代码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F589CAC1-79A6-4BC3-A629-0A2F234F931E}"/>
                  </a:ext>
                </a:extLst>
              </p:cNvPr>
              <p:cNvGraphicFramePr>
                <a:graphicFrameLocks noGrp="1"/>
              </p:cNvGraphicFramePr>
              <p:nvPr>
                <p:ph idx="11"/>
              </p:nvPr>
            </p:nvGraphicFramePr>
            <p:xfrm>
              <a:off x="2618864" y="2170037"/>
              <a:ext cx="6667640" cy="43135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47506">
                      <a:extLst>
                        <a:ext uri="{9D8B030D-6E8A-4147-A177-3AD203B41FA5}">
                          <a16:colId xmlns:a16="http://schemas.microsoft.com/office/drawing/2014/main" val="1871742375"/>
                        </a:ext>
                      </a:extLst>
                    </a:gridCol>
                    <a:gridCol w="6120134">
                      <a:extLst>
                        <a:ext uri="{9D8B030D-6E8A-4147-A177-3AD203B41FA5}">
                          <a16:colId xmlns:a16="http://schemas.microsoft.com/office/drawing/2014/main" val="38870647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 </a:t>
                          </a:r>
                          <a:r>
                            <a:rPr lang="en-US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//</a:t>
                          </a:r>
                          <a:r>
                            <a:rPr lang="zh-CN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左子序列当前待比较的元素位置</a:t>
                          </a:r>
                          <a:endParaRPr lang="zh-CN" sz="2000" b="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40464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 //</a:t>
                          </a:r>
                          <a:r>
                            <a:rPr lang="zh-CN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右子序列当前待比较的元素位置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74573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 //</a:t>
                          </a:r>
                          <a:r>
                            <a:rPr lang="zh-CN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结果序列当前待放入的元素位置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60410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𝐰𝐡𝐢𝐥𝐞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37858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zh-CN" sz="20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sz="20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zh-CN" sz="20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260232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20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oMath>
                          </a14:m>
                          <a:r>
                            <a:rPr lang="en-US" sz="2000" kern="100" dirty="0" err="1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t</a:t>
                          </a:r>
                          <a:r>
                            <a:rPr lang="en-US" sz="2000" kern="100" baseline="-25000" dirty="0" err="1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k</a:t>
                          </a: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r>
                            <a:rPr lang="zh-CN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←</a:t>
                          </a: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a</a:t>
                          </a:r>
                          <a:r>
                            <a:rPr lang="en-US" sz="2000" kern="100" baseline="-250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i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67357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7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20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685897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8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20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26272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9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𝐞𝐥𝐬𝐞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853292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10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20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oMath>
                          </a14:m>
                          <a:r>
                            <a:rPr lang="en-US" sz="2000" kern="100" dirty="0" err="1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t</a:t>
                          </a:r>
                          <a:r>
                            <a:rPr lang="en-US" sz="2000" kern="100" baseline="-25000" dirty="0" err="1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k</a:t>
                          </a: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r>
                            <a:rPr lang="zh-CN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←</a:t>
                          </a: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2000" kern="100" dirty="0" err="1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a</a:t>
                          </a:r>
                          <a:r>
                            <a:rPr lang="en-US" sz="2000" kern="100" baseline="-25000" dirty="0" err="1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j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632996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11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20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48467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12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20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283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13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78996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14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5170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F589CAC1-79A6-4BC3-A629-0A2F234F931E}"/>
                  </a:ext>
                </a:extLst>
              </p:cNvPr>
              <p:cNvGraphicFramePr>
                <a:graphicFrameLocks noGrp="1"/>
              </p:cNvGraphicFramePr>
              <p:nvPr>
                <p:ph idx="11"/>
                <p:extLst>
                  <p:ext uri="{D42A27DB-BD31-4B8C-83A1-F6EECF244321}">
                    <p14:modId xmlns:p14="http://schemas.microsoft.com/office/powerpoint/2010/main" val="3726670008"/>
                  </p:ext>
                </p:extLst>
              </p:nvPr>
            </p:nvGraphicFramePr>
            <p:xfrm>
              <a:off x="2618864" y="2170037"/>
              <a:ext cx="6667640" cy="431787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47506">
                      <a:extLst>
                        <a:ext uri="{9D8B030D-6E8A-4147-A177-3AD203B41FA5}">
                          <a16:colId xmlns:a16="http://schemas.microsoft.com/office/drawing/2014/main" val="1871742375"/>
                        </a:ext>
                      </a:extLst>
                    </a:gridCol>
                    <a:gridCol w="6120134">
                      <a:extLst>
                        <a:ext uri="{9D8B030D-6E8A-4147-A177-3AD203B41FA5}">
                          <a16:colId xmlns:a16="http://schemas.microsoft.com/office/drawing/2014/main" val="388706472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30000" r="-398" b="-13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40464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130000" r="-398" b="-12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745735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230000" r="-398" b="-11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0410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330000" r="-398" b="-10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3785845"/>
                      </a:ext>
                    </a:extLst>
                  </a:tr>
                  <a:tr h="355473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364407" r="-398" b="-806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602326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548000" r="-398" b="-8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673572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7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648000" r="-398" b="-7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85897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8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748000" r="-398" b="-6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262729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9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848000" r="-398" b="-5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853292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10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929412" r="-398" b="-4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32996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11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1050000" r="-398" b="-3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8467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12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1150000" r="-398" b="-2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28365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13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1250000" r="-398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7899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0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14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55" t="-1350000" r="-398" b="-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51701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7320A6F2-6BAB-46F6-8072-B937AE64C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637" y="1083906"/>
                <a:ext cx="7580537" cy="10861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127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10-11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改进二路归并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TwoWayMerge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Improved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 dirty="0" err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err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 dirty="0" err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输入：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序列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及其有序子序列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的下标范围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输出：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将两个有序序列合并后的新有序序列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7320A6F2-6BAB-46F6-8072-B937AE64C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637" y="1083906"/>
                <a:ext cx="7580537" cy="1086131"/>
              </a:xfrm>
              <a:prstGeom prst="rect">
                <a:avLst/>
              </a:prstGeom>
              <a:blipFill>
                <a:blip r:embed="rId3"/>
                <a:stretch>
                  <a:fillRect t="-1124" b="-101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010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改进后自底向上归并排序的伪代码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1">
                <a:extLst>
                  <a:ext uri="{FF2B5EF4-FFF2-40B4-BE49-F238E27FC236}">
                    <a16:creationId xmlns:a16="http://schemas.microsoft.com/office/drawing/2014/main" id="{AF4D20DD-E621-4236-9807-3CB26EF4D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637" y="1124682"/>
                <a:ext cx="7432419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127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zh-CN" sz="20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10-12</a:t>
                </a:r>
                <a:r>
                  <a:rPr lang="en-US" altLang="zh-CN" sz="20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改进自底向上归并排序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Merge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Sort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BottomUp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sz="2000" dirty="0">
                  <a:latin typeface="Courier New" panose="02070309020205020404" pitchFamily="49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输入：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序列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，左端点下标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，右端点下标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输出：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kumimoji="0" lang="en-US" altLang="zh-CN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zh-CN" sz="20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元素顺序，使元素按照非递减顺序排列</a:t>
                </a:r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1">
                <a:extLst>
                  <a:ext uri="{FF2B5EF4-FFF2-40B4-BE49-F238E27FC236}">
                    <a16:creationId xmlns:a16="http://schemas.microsoft.com/office/drawing/2014/main" id="{AF4D20DD-E621-4236-9807-3CB26EF4D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637" y="1124682"/>
                <a:ext cx="7432419" cy="1015663"/>
              </a:xfrm>
              <a:prstGeom prst="rect">
                <a:avLst/>
              </a:prstGeom>
              <a:blipFill>
                <a:blip r:embed="rId2"/>
                <a:stretch>
                  <a:fillRect t="-3593" r="-164" b="-101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50358379-BD03-41F0-872B-163E868CFA32}"/>
              </a:ext>
            </a:extLst>
          </p:cNvPr>
          <p:cNvSpPr txBox="1"/>
          <p:nvPr/>
        </p:nvSpPr>
        <p:spPr>
          <a:xfrm>
            <a:off x="434439" y="2516419"/>
            <a:ext cx="5661561" cy="352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sorted_len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 ← 1 //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_GB2312"/>
              </a:rPr>
              <a:t>当前有序子列长度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n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r-l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+1 //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_GB2312"/>
              </a:rPr>
              <a:t>待排元素个数，即序列长度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count ← 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0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楷体_GB2312"/>
              </a:rPr>
              <a:t>while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sorted_len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 &lt; 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n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 //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_GB2312"/>
              </a:rPr>
              <a:t>当前有序子列长度小于序列长度，则相邻两子序列归并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count ← count + 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1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l</a:t>
            </a:r>
            <a:r>
              <a:rPr lang="en-US" altLang="zh-CN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x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 ← l  //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_GB2312"/>
              </a:rPr>
              <a:t>左子序列从最左端开始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楷体_GB2312"/>
              </a:rPr>
              <a:t>while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l</a:t>
            </a:r>
            <a:r>
              <a:rPr lang="en-US" altLang="zh-CN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x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 ≤ 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r-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sorted_len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x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 ← l</a:t>
            </a:r>
            <a:r>
              <a:rPr lang="en-US" altLang="zh-CN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x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+sorted_len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-1  //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_GB2312"/>
              </a:rPr>
              <a:t>左子序列的右端点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y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 ← Min(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x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+sorted_len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, 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)  //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_GB2312"/>
              </a:rPr>
              <a:t>右子序列的右端点</a:t>
            </a:r>
            <a:endParaRPr lang="zh-CN" altLang="en-US" kern="100" dirty="0">
              <a:effectLst/>
              <a:latin typeface="Times New Roman" panose="02020603050405020304" pitchFamily="18" charset="0"/>
              <a:ea typeface="楷体_GB231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4C3C3D-5E31-4166-8E4E-7EA7BE76E6E3}"/>
              </a:ext>
            </a:extLst>
          </p:cNvPr>
          <p:cNvSpPr txBox="1"/>
          <p:nvPr/>
        </p:nvSpPr>
        <p:spPr>
          <a:xfrm>
            <a:off x="6096000" y="2472856"/>
            <a:ext cx="5945579" cy="317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buFont typeface="+mj-lt"/>
              <a:buAutoNum type="arabicPeriod" startAt="10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楷体_GB2312"/>
              </a:rPr>
              <a:t>if 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count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%2=1 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楷体_GB2312"/>
              </a:rPr>
              <a:t>then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 startAt="10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|  |  </a:t>
            </a:r>
            <a:r>
              <a:rPr lang="en-US" altLang="zh-CN" kern="100" dirty="0" err="1">
                <a:effectLst/>
                <a:latin typeface="Times New Roman" panose="02020603050405020304" pitchFamily="18" charset="0"/>
                <a:ea typeface="楷体_GB2312"/>
              </a:rPr>
              <a:t>TwoWayMergeImproved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(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a, t, l</a:t>
            </a:r>
            <a:r>
              <a:rPr lang="en-US" altLang="zh-CN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x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, 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x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, 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y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)  //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_GB2312"/>
              </a:rPr>
              <a:t>并入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t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 startAt="10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楷体_GB2312"/>
              </a:rPr>
              <a:t>else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 startAt="10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|  |  </a:t>
            </a:r>
            <a:r>
              <a:rPr lang="en-US" altLang="zh-CN" kern="100" dirty="0" err="1">
                <a:effectLst/>
                <a:latin typeface="Times New Roman" panose="02020603050405020304" pitchFamily="18" charset="0"/>
                <a:ea typeface="楷体_GB2312"/>
              </a:rPr>
              <a:t>TwoWayMergeImproved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(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t, a, l</a:t>
            </a:r>
            <a:r>
              <a:rPr lang="en-US" altLang="zh-CN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x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, 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x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, 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y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)  //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t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_GB2312"/>
              </a:rPr>
              <a:t>并入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 startAt="10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 startAt="10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l</a:t>
            </a:r>
            <a:r>
              <a:rPr lang="en-US" altLang="zh-CN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x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 ← r</a:t>
            </a:r>
            <a:r>
              <a:rPr lang="en-US" altLang="zh-CN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y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+1  //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_GB2312"/>
              </a:rPr>
              <a:t>下一对子序列的左子序列的左端点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 startAt="10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 startAt="10"/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sorted_len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楷体_GB2312"/>
              </a:rPr>
              <a:t>sorted_len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楷体_GB2312"/>
              </a:rPr>
              <a:t>× 2  //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楷体_GB2312"/>
              </a:rPr>
              <a:t>有序子列长度加倍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 startAt="10"/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846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求逆序对数量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128B241-160C-450A-82C1-473FC4BFC3CB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sz="2400" dirty="0"/>
                  <a:t>归并排序的一个经典应用是求逆序对数量。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zh-CN" sz="2400" dirty="0"/>
                  <a:t>在一个序列中，两个元素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400" dirty="0"/>
                  <a:t>逆序指它们满足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zh-CN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400" dirty="0"/>
                  <a:t>，称这两个元素为一个</a:t>
                </a:r>
                <a:r>
                  <a:rPr lang="zh-CN" altLang="zh-CN" sz="2400" b="1" dirty="0">
                    <a:solidFill>
                      <a:srgbClr val="C00000"/>
                    </a:solidFill>
                  </a:rPr>
                  <a:t>逆序对</a:t>
                </a:r>
                <a:r>
                  <a:rPr lang="zh-CN" altLang="zh-CN" sz="2400" dirty="0"/>
                  <a:t>。求一个序列的逆序对数量则是找到序列中有多少组不同的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zh-CN" sz="2400" dirty="0"/>
                  <a:t>，满足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400" dirty="0"/>
                  <a:t>是逆序对。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zh-CN" sz="2400" dirty="0"/>
                  <a:t>显然，当序列有序时，序列的逆序对数量为零。一种最简单的方法是枚举所有可能的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zh-CN" sz="2400" dirty="0"/>
                  <a:t>，如果逆序则答案加一。这种算法的时间复杂度为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zh-CN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zh-CN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zh-CN" sz="2400" dirty="0"/>
                  <a:t>基于归并排序算法思想，可以在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zh-CN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400" dirty="0"/>
                  <a:t>的时间里找到序列的逆序对数量。算法的核心思想在于：统计两个子序列进行二路归时序列逆序对数量</a:t>
                </a:r>
                <a:r>
                  <a:rPr lang="zh-CN" altLang="zh-CN" sz="2400" b="1" dirty="0">
                    <a:solidFill>
                      <a:srgbClr val="C00000"/>
                    </a:solidFill>
                  </a:rPr>
                  <a:t>减少了多少</a:t>
                </a:r>
                <a:r>
                  <a:rPr lang="zh-CN" altLang="zh-CN" sz="2400" dirty="0"/>
                  <a:t>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128B241-160C-450A-82C1-473FC4BFC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1687" r="-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487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求逆序对数量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128B241-160C-450A-82C1-473FC4BFC3CB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76350"/>
                <a:ext cx="6381417" cy="5057775"/>
              </a:xfrm>
            </p:spPr>
            <p:txBody>
              <a:bodyPr>
                <a:noAutofit/>
              </a:bodyPr>
              <a:lstStyle/>
              <a:p>
                <a:r>
                  <a:rPr lang="zh-CN" altLang="zh-CN" sz="2400" dirty="0"/>
                  <a:t>考虑二路归并时，输入有序子序列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zh-CN" sz="2400" dirty="0"/>
                  <a:t>的区间分别为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zh-CN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zh-CN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zh-CN" sz="2400" dirty="0"/>
                  <a:t>由于在归并排序中待归并的子序列满足</a:t>
                </a:r>
                <a:r>
                  <a:rPr lang="zh-CN" altLang="zh-CN" sz="2400" b="1" dirty="0">
                    <a:solidFill>
                      <a:srgbClr val="C00000"/>
                    </a:solidFill>
                  </a:rPr>
                  <a:t>首尾相连</a:t>
                </a:r>
                <a:r>
                  <a:rPr lang="zh-CN" altLang="zh-CN" sz="2400" dirty="0"/>
                  <a:t>，规定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zh-CN" sz="2400" dirty="0"/>
                  <a:t>，就有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zh-CN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zh-CN" sz="2400" dirty="0"/>
                  <a:t>为了便于理解，可以将辅助序列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sz="2400" dirty="0"/>
                  <a:t>看作拼接于待排序子序列前，且每次将元素插入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sz="2400" dirty="0"/>
                  <a:t>末尾的操作看成将元素从原序列首移动至序列末尾，如图所示。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128B241-160C-450A-82C1-473FC4BFC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76350"/>
                <a:ext cx="6381417" cy="5057775"/>
              </a:xfrm>
              <a:blipFill>
                <a:blip r:embed="rId2"/>
                <a:stretch>
                  <a:fillRect l="-1528" t="-1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5A5EE656-AFA7-4883-9009-63F59330F28C}"/>
              </a:ext>
            </a:extLst>
          </p:cNvPr>
          <p:cNvGrpSpPr/>
          <p:nvPr/>
        </p:nvGrpSpPr>
        <p:grpSpPr>
          <a:xfrm>
            <a:off x="7132932" y="1662544"/>
            <a:ext cx="4823208" cy="3447098"/>
            <a:chOff x="7132932" y="1662544"/>
            <a:chExt cx="4823208" cy="34470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BCE1455-A424-42EC-82CF-6F193A1271A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132932" y="2073634"/>
              <a:ext cx="4823208" cy="27107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FD4CC9A-E6B3-4240-9E96-F6156C2558DB}"/>
                    </a:ext>
                  </a:extLst>
                </p:cNvPr>
                <p:cNvSpPr txBox="1"/>
                <p:nvPr/>
              </p:nvSpPr>
              <p:spPr>
                <a:xfrm>
                  <a:off x="7422074" y="1662544"/>
                  <a:ext cx="4500748" cy="3447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初始序列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归并子序列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的首元素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归并子序列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的首元素</a:t>
                  </a: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FD4CC9A-E6B3-4240-9E96-F6156C255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2074" y="1662544"/>
                  <a:ext cx="4500748" cy="3447098"/>
                </a:xfrm>
                <a:prstGeom prst="rect">
                  <a:avLst/>
                </a:prstGeom>
                <a:blipFill>
                  <a:blip r:embed="rId4"/>
                  <a:stretch>
                    <a:fillRect r="-1084" b="-28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472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10.2.1 </a:t>
            </a:r>
            <a:r>
              <a:rPr lang="zh-CN" altLang="en-US" dirty="0"/>
              <a:t>直接插入排序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10.2.1 </a:t>
            </a:r>
            <a:r>
              <a:rPr lang="zh-CN" altLang="en-US" dirty="0"/>
              <a:t>直接插入排序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dirty="0"/>
                  <a:t>排序步骤</a:t>
                </a:r>
                <a:r>
                  <a:rPr lang="zh-CN" altLang="en-US" sz="2400" dirty="0"/>
                  <a:t>：假设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−1 </m:t>
                        </m:r>
                      </m:sub>
                    </m:sSub>
                  </m:oMath>
                </a14:m>
                <a:r>
                  <a:rPr lang="zh-CN" altLang="en-US" sz="2400" dirty="0"/>
                  <a:t>已排序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⋯&lt;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, </a:t>
                </a:r>
                <a:r>
                  <a:rPr lang="zh-CN" altLang="en-US" sz="24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  <a:r>
                  <a:rPr lang="zh-CN" altLang="en-US" sz="2400" dirty="0"/>
                  <a:t>将他与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dirty="0"/>
                  <a:t>依次进行比较。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/>
                  <a:t>, </a:t>
                </a:r>
                <a:r>
                  <a:rPr lang="zh-CN" altLang="en-US" sz="2400" dirty="0"/>
                  <a:t>则将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向后</m:t>
                    </m:r>
                  </m:oMath>
                </a14:m>
                <a:r>
                  <a:rPr lang="zh-CN" altLang="en-US" sz="2400" dirty="0"/>
                  <a:t>移动一位。直到发现某个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(1≤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2400" dirty="0"/>
                  <a:t>；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/>
                  <a:t>, </a:t>
                </a:r>
                <a:r>
                  <a:rPr lang="zh-CN" altLang="en-US" sz="2400" dirty="0"/>
                  <a:t>则令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此时完成了将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/>
                  <a:t> 插入有序数组的过程；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zh-CN" sz="2400" dirty="0"/>
                  <a:t>如果这样的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400" dirty="0"/>
                  <a:t>不存在，那么在比较过程中，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400" dirty="0"/>
                  <a:t>都依次后移一个位置，此时令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sz="2400" dirty="0"/>
                  <a:t>。</a:t>
                </a:r>
              </a:p>
              <a:p>
                <a:pPr>
                  <a:lnSpc>
                    <a:spcPct val="120000"/>
                  </a:lnSpc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241" r="-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761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求逆序对数量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128B241-160C-450A-82C1-473FC4BFC3CB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76350"/>
                <a:ext cx="6381417" cy="5219453"/>
              </a:xfrm>
            </p:spPr>
            <p:txBody>
              <a:bodyPr>
                <a:noAutofit/>
              </a:bodyPr>
              <a:lstStyle/>
              <a:p>
                <a:r>
                  <a:rPr lang="zh-CN" altLang="zh-CN" dirty="0"/>
                  <a:t>初始时，辅助序列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dirty="0"/>
                  <a:t>中不包含任何元素。</a:t>
                </a:r>
                <a:endParaRPr lang="en-US" altLang="zh-CN" dirty="0"/>
              </a:p>
              <a:p>
                <a:r>
                  <a:rPr lang="zh-CN" altLang="zh-CN" dirty="0"/>
                  <a:t>若将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dirty="0"/>
                  <a:t>移至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dirty="0"/>
                  <a:t>末尾，相当于序列</a:t>
                </a:r>
                <a:r>
                  <a:rPr lang="en-US" altLang="zh-CN" i="1" dirty="0"/>
                  <a:t>t</a:t>
                </a:r>
                <a:r>
                  <a:rPr lang="zh-CN" altLang="zh-CN" dirty="0"/>
                  <a:t>和子序列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/>
                  <a:t>的分界符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zh-CN" dirty="0"/>
                  <a:t>右移，序列元素顺序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没有发生改变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zh-CN" dirty="0"/>
                  <a:t>若将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zh-CN" dirty="0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dirty="0"/>
                  <a:t>移至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dirty="0"/>
                  <a:t>末尾，相当于将该元素使用插入排序插至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zh-CN" dirty="0"/>
                  <a:t>处，此时序列中元素间两两顺序关系发生改变的只有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lang="zh-CN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b="1" dirty="0">
                    <a:solidFill>
                      <a:srgbClr val="C00000"/>
                    </a:solidFill>
                  </a:rPr>
                  <a:t>和子序列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zh-CN" b="1" dirty="0">
                    <a:solidFill>
                      <a:srgbClr val="C00000"/>
                    </a:solidFill>
                  </a:rPr>
                  <a:t>剩余元素</a:t>
                </a:r>
                <a:r>
                  <a:rPr lang="zh-CN" altLang="zh-CN" dirty="0"/>
                  <a:t>之间。</a:t>
                </a:r>
                <a:endParaRPr lang="en-US" altLang="zh-CN" dirty="0"/>
              </a:p>
              <a:p>
                <a:r>
                  <a:rPr lang="zh-CN" altLang="zh-CN" dirty="0"/>
                  <a:t>由于二路归并每次选择的元素是子序列剩余元素中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最小的</a:t>
                </a:r>
                <a:r>
                  <a:rPr lang="zh-CN" altLang="zh-CN" dirty="0"/>
                  <a:t>，逆序对数量减少了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/>
                  <a:t>目前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剩余的元素数量</a:t>
                </a:r>
                <a:r>
                  <a:rPr lang="zh-CN" altLang="zh-CN" dirty="0"/>
                  <a:t>。</a:t>
                </a:r>
                <a:endParaRPr lang="en-US" altLang="zh-CN" dirty="0"/>
              </a:p>
              <a:p>
                <a:r>
                  <a:rPr lang="zh-CN" altLang="zh-CN" dirty="0"/>
                  <a:t>最后，二路归并这两个子序列时，</a:t>
                </a:r>
                <a:r>
                  <a:rPr lang="zh-CN" altLang="en-US" dirty="0"/>
                  <a:t>如果一个逆序对的两个元素</a:t>
                </a:r>
                <a:r>
                  <a:rPr lang="zh-CN" altLang="zh-CN" dirty="0"/>
                  <a:t>未被两个子序列完全包含</a:t>
                </a:r>
                <a:r>
                  <a:rPr lang="zh-CN" altLang="en-US" dirty="0"/>
                  <a:t>，则二路归并后它们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仍然为逆序对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zh-CN" dirty="0"/>
                  <a:t>因此，通过二路归并，将两个子序列合并为有序序列后，求出了逆序对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减少的数量</a:t>
                </a:r>
                <a:r>
                  <a:rPr lang="zh-CN" altLang="zh-CN" dirty="0"/>
                  <a:t>，同时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没有影响</a:t>
                </a:r>
                <a:r>
                  <a:rPr lang="zh-CN" altLang="zh-CN" dirty="0"/>
                  <a:t>其它未被两个子序列完全包含的逆序对数量。</a:t>
                </a:r>
                <a:endParaRPr lang="en-US" altLang="zh-CN" dirty="0"/>
              </a:p>
              <a:p>
                <a:r>
                  <a:rPr lang="zh-CN" altLang="en-US" dirty="0"/>
                  <a:t>算法时间复杂度和归并排序相同，为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func>
                          <m:funcPr>
                            <m:ctrlP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128B241-160C-450A-82C1-473FC4BFC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76350"/>
                <a:ext cx="6381417" cy="5219453"/>
              </a:xfrm>
              <a:blipFill>
                <a:blip r:embed="rId2"/>
                <a:stretch>
                  <a:fillRect l="-1051" t="-1167" r="-3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F98A0050-6049-4BCD-BCDD-43BB73AB4171}"/>
              </a:ext>
            </a:extLst>
          </p:cNvPr>
          <p:cNvGrpSpPr/>
          <p:nvPr/>
        </p:nvGrpSpPr>
        <p:grpSpPr>
          <a:xfrm>
            <a:off x="7132932" y="1662544"/>
            <a:ext cx="4823208" cy="3447098"/>
            <a:chOff x="7132932" y="1662544"/>
            <a:chExt cx="4823208" cy="34470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BCE1455-A424-42EC-82CF-6F193A1271A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132932" y="2073634"/>
              <a:ext cx="4823208" cy="27107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6CA5D56-EC5E-4E62-A9C0-548EAE40F221}"/>
                    </a:ext>
                  </a:extLst>
                </p:cNvPr>
                <p:cNvSpPr txBox="1"/>
                <p:nvPr/>
              </p:nvSpPr>
              <p:spPr>
                <a:xfrm>
                  <a:off x="7422074" y="1662544"/>
                  <a:ext cx="4500748" cy="3447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初始序列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归并子序列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的首元素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归并子序列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的首元素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6CA5D56-EC5E-4E62-A9C0-548EAE40F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2074" y="1662544"/>
                  <a:ext cx="4500748" cy="3447098"/>
                </a:xfrm>
                <a:prstGeom prst="rect">
                  <a:avLst/>
                </a:prstGeom>
                <a:blipFill>
                  <a:blip r:embed="rId4"/>
                  <a:stretch>
                    <a:fillRect r="-1084" b="-28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72495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二路归并求逆序对减量的伪代码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7320A6F2-6BAB-46F6-8072-B937AE64C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637" y="1107053"/>
                <a:ext cx="8015464" cy="10398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127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10-13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二路归并求逆序对减量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TwoWayI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nversionCount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0"/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输入：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序列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，相邻两个有序子序列范围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+1,</m:t>
                    </m:r>
                    <m:r>
                      <a:rPr kumimoji="0" lang="en-US" altLang="zh-CN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1270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输出：</a:t>
                </a: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将两个有序序列合并，并返回减少的逆序对数量</a:t>
                </a:r>
                <a:endPara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7320A6F2-6BAB-46F6-8072-B937AE64C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637" y="1107053"/>
                <a:ext cx="8015464" cy="1039836"/>
              </a:xfrm>
              <a:prstGeom prst="rect">
                <a:avLst/>
              </a:prstGeom>
              <a:blipFill>
                <a:blip r:embed="rId2"/>
                <a:stretch>
                  <a:fillRect t="-1765" b="-88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A0EAA3BD-BE4F-4191-8837-3DF6E58D55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94100" y="2157870"/>
              <a:ext cx="4792118" cy="427513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36580">
                      <a:extLst>
                        <a:ext uri="{9D8B030D-6E8A-4147-A177-3AD203B41FA5}">
                          <a16:colId xmlns:a16="http://schemas.microsoft.com/office/drawing/2014/main" val="2771000517"/>
                        </a:ext>
                      </a:extLst>
                    </a:gridCol>
                    <a:gridCol w="4255538">
                      <a:extLst>
                        <a:ext uri="{9D8B030D-6E8A-4147-A177-3AD203B41FA5}">
                          <a16:colId xmlns:a16="http://schemas.microsoft.com/office/drawing/2014/main" val="35589683"/>
                        </a:ext>
                      </a:extLst>
                    </a:gridCol>
                  </a:tblGrid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oMath>
                          </a14:m>
                          <a:r>
                            <a:rPr lang="zh-CN" sz="1600" b="0" i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空</a:t>
                          </a:r>
                          <a:r>
                            <a:rPr lang="zh-CN" sz="1600" b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序列 </a:t>
                          </a: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80060923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4644975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8749242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count</a:t>
                          </a:r>
                          <a14:m>
                            <m:oMath xmlns:m="http://schemas.openxmlformats.org/officeDocument/2006/math"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5434358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𝐰𝐡𝐢𝐥𝐞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61059832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sz="16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zh-CN" sz="1600" i="1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kern="100"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5757465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|   </m:t>
                              </m:r>
                            </m:oMath>
                          </a14:m>
                          <a:r>
                            <a:rPr lang="zh-CN" sz="1600" i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将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600" i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添加至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zh-CN" sz="1600" i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末尾</a:t>
                          </a:r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581267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6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9335579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𝐞𝐥𝐬𝐞</m:t>
                              </m:r>
                            </m:oMath>
                          </a14:m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144418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6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oMath>
                          </a14:m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将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添加至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kern="100" dirty="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zh-CN" sz="1600" i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末尾</a:t>
                          </a:r>
                          <a:r>
                            <a:rPr lang="zh-CN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9108310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25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11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indent="0" algn="l">
                            <a:lnSpc>
                              <a:spcPct val="125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12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600" i="1" kern="10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zh-CN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sz="16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sz="1600" i="1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zh-CN" alt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kern="10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18341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13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 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8475450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14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6017560"/>
                      </a:ext>
                    </a:extLst>
                  </a:tr>
                  <a:tr h="36000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15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𝐫𝐞𝐭𝐮𝐫𝐧</m:t>
                              </m:r>
                              <m:r>
                                <a:rPr lang="en-US" sz="16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count 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50143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A0EAA3BD-BE4F-4191-8837-3DF6E58D55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0252243"/>
                  </p:ext>
                </p:extLst>
              </p:nvPr>
            </p:nvGraphicFramePr>
            <p:xfrm>
              <a:off x="1494100" y="2157870"/>
              <a:ext cx="4792118" cy="428332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36580">
                      <a:extLst>
                        <a:ext uri="{9D8B030D-6E8A-4147-A177-3AD203B41FA5}">
                          <a16:colId xmlns:a16="http://schemas.microsoft.com/office/drawing/2014/main" val="2771000517"/>
                        </a:ext>
                      </a:extLst>
                    </a:gridCol>
                    <a:gridCol w="4255538">
                      <a:extLst>
                        <a:ext uri="{9D8B030D-6E8A-4147-A177-3AD203B41FA5}">
                          <a16:colId xmlns:a16="http://schemas.microsoft.com/office/drawing/2014/main" val="35589683"/>
                        </a:ext>
                      </a:extLst>
                    </a:gridCol>
                  </a:tblGrid>
                  <a:tr h="27698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8696" r="-572" b="-147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0060923"/>
                      </a:ext>
                    </a:extLst>
                  </a:tr>
                  <a:tr h="27698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111111" r="-572" b="-140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644975"/>
                      </a:ext>
                    </a:extLst>
                  </a:tr>
                  <a:tr h="27698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206522" r="-572" b="-127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8749242"/>
                      </a:ext>
                    </a:extLst>
                  </a:tr>
                  <a:tr h="27698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313333" r="-572" b="-12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434358"/>
                      </a:ext>
                    </a:extLst>
                  </a:tr>
                  <a:tr h="27698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404348" r="-572" b="-10804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1059832"/>
                      </a:ext>
                    </a:extLst>
                  </a:tr>
                  <a:tr h="337693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6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421818" r="-572" b="-8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5757465"/>
                      </a:ext>
                    </a:extLst>
                  </a:tr>
                  <a:tr h="27698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7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623913" r="-572" b="-86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8581267"/>
                      </a:ext>
                    </a:extLst>
                  </a:tr>
                  <a:tr h="27698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740000" r="-572" b="-7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9335579"/>
                      </a:ext>
                    </a:extLst>
                  </a:tr>
                  <a:tr h="27698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821739" r="-572" b="-66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144418"/>
                      </a:ext>
                    </a:extLst>
                  </a:tr>
                  <a:tr h="316992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815385" r="-572" b="-486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9108310"/>
                      </a:ext>
                    </a:extLst>
                  </a:tr>
                  <a:tr h="581787">
                    <a:tc>
                      <a:txBody>
                        <a:bodyPr/>
                        <a:lstStyle/>
                        <a:p>
                          <a:pPr indent="0" algn="l">
                            <a:lnSpc>
                              <a:spcPct val="125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11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indent="0" algn="l">
                            <a:lnSpc>
                              <a:spcPct val="125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12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501053" r="-572" b="-16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18341"/>
                      </a:ext>
                    </a:extLst>
                  </a:tr>
                  <a:tr h="27698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13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1241304" r="-572" b="-2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475450"/>
                      </a:ext>
                    </a:extLst>
                  </a:tr>
                  <a:tr h="27698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14</a:t>
                          </a:r>
                          <a:endParaRPr lang="zh-CN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1371111" r="-572" b="-14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6017560"/>
                      </a:ext>
                    </a:extLst>
                  </a:tr>
                  <a:tr h="276987">
                    <a:tc>
                      <a:txBody>
                        <a:bodyPr/>
                        <a:lstStyle/>
                        <a:p>
                          <a:pPr indent="0" algn="just">
                            <a:lnSpc>
                              <a:spcPct val="125000"/>
                            </a:lnSpc>
                          </a:pPr>
                          <a:r>
                            <a:rPr lang="en-US" sz="1600" kern="10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15</a:t>
                          </a:r>
                          <a:endParaRPr lang="zh-CN" sz="1600" kern="100">
                            <a:solidFill>
                              <a:sysClr val="windowText" lastClr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2310" marR="6231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2310" marR="62310" marT="0" marB="0">
                        <a:blipFill>
                          <a:blip r:embed="rId3"/>
                          <a:stretch>
                            <a:fillRect l="-12732" t="-1439130" r="-572" b="-4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0143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4236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归并排序兼求逆序对数量的伪代码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10.5.2  </a:t>
            </a:r>
            <a:r>
              <a:rPr lang="zh-CN" altLang="en-US" dirty="0"/>
              <a:t>归并排序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7320A6F2-6BAB-46F6-8072-B937AE64C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637" y="1119139"/>
                <a:ext cx="10739863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127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10-14 </a:t>
                </a: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归并排序兼求逆序对数量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InversionCount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0"/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输入：</a:t>
                </a: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序列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，左端点下标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，右端点下标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0"/>
                <a:r>
                  <a:rPr kumimoji="0" lang="zh-CN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输出：</a:t>
                </a: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元素顺序，使元素按照非递减顺序排列，同时返回序列中逆序对数量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7320A6F2-6BAB-46F6-8072-B937AE64C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637" y="1119139"/>
                <a:ext cx="10739863" cy="1015663"/>
              </a:xfrm>
              <a:prstGeom prst="rect">
                <a:avLst/>
              </a:prstGeom>
              <a:blipFill>
                <a:blip r:embed="rId2"/>
                <a:stretch>
                  <a:fillRect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0E818CE7-2A9A-4D03-9FE4-AFFE75DA31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35585" y="2374631"/>
              <a:ext cx="7893966" cy="33644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45734">
                      <a:extLst>
                        <a:ext uri="{9D8B030D-6E8A-4147-A177-3AD203B41FA5}">
                          <a16:colId xmlns:a16="http://schemas.microsoft.com/office/drawing/2014/main" val="2847936689"/>
                        </a:ext>
                      </a:extLst>
                    </a:gridCol>
                    <a:gridCol w="7448232">
                      <a:extLst>
                        <a:ext uri="{9D8B030D-6E8A-4147-A177-3AD203B41FA5}">
                          <a16:colId xmlns:a16="http://schemas.microsoft.com/office/drawing/2014/main" val="23654600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1" kern="100" dirty="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</m:oMath>
                          </a14:m>
                          <a:r>
                            <a:rPr lang="en-US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r>
                            <a:rPr lang="zh-CN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←</a:t>
                          </a:r>
                          <a:r>
                            <a:rPr lang="en-US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  <a:endParaRPr lang="zh-CN" sz="2000" b="0" kern="100" dirty="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//</a:t>
                          </a:r>
                          <a:r>
                            <a:rPr lang="zh-CN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序列中至少有</a:t>
                          </a:r>
                          <a:r>
                            <a:rPr lang="en-US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r>
                            <a:rPr lang="zh-CN" sz="2000" b="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个元素时才执行</a:t>
                          </a: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36464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  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)/2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84372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InversionCount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640486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InversionCount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17753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7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zh-CN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TwoWayInversionCount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kern="10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end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35576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8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𝐫𝐞𝐭𝐮𝐫𝐧</m:t>
                              </m:r>
                              <m:r>
                                <a:rPr lang="en-US" sz="2000" kern="100" smtClean="0">
                                  <a:solidFill>
                                    <a:sysClr val="windowText" lastClr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kern="1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count</a:t>
                          </a:r>
                          <a:endParaRPr lang="zh-CN" sz="20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01237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0E818CE7-2A9A-4D03-9FE4-AFFE75DA3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633151"/>
                  </p:ext>
                </p:extLst>
              </p:nvPr>
            </p:nvGraphicFramePr>
            <p:xfrm>
              <a:off x="1735585" y="2374631"/>
              <a:ext cx="7893966" cy="33644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45734">
                      <a:extLst>
                        <a:ext uri="{9D8B030D-6E8A-4147-A177-3AD203B41FA5}">
                          <a16:colId xmlns:a16="http://schemas.microsoft.com/office/drawing/2014/main" val="2847936689"/>
                        </a:ext>
                      </a:extLst>
                    </a:gridCol>
                    <a:gridCol w="7448232">
                      <a:extLst>
                        <a:ext uri="{9D8B030D-6E8A-4147-A177-3AD203B41FA5}">
                          <a16:colId xmlns:a16="http://schemas.microsoft.com/office/drawing/2014/main" val="2365460073"/>
                        </a:ext>
                      </a:extLst>
                    </a:gridCol>
                  </a:tblGrid>
                  <a:tr h="865759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69" b="-307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3646460"/>
                      </a:ext>
                    </a:extLst>
                  </a:tr>
                  <a:tr h="40830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69" t="-211940" b="-5507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37291"/>
                      </a:ext>
                    </a:extLst>
                  </a:tr>
                  <a:tr h="40830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69" t="-307353" b="-442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4048687"/>
                      </a:ext>
                    </a:extLst>
                  </a:tr>
                  <a:tr h="40830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69" t="-413433" b="-349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1775332"/>
                      </a:ext>
                    </a:extLst>
                  </a:tr>
                  <a:tr h="86550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</a:endParaRPr>
                        </a:p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7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69" t="-242254" b="-64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3557609"/>
                      </a:ext>
                    </a:extLst>
                  </a:tr>
                  <a:tr h="40830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8</a:t>
                          </a:r>
                          <a:endParaRPr lang="zh-CN" sz="2000" kern="10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69" t="-725373" b="-37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01237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91578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10.6  </a:t>
            </a:r>
            <a:r>
              <a:rPr lang="zh-CN" altLang="en-US" dirty="0"/>
              <a:t>基于比较排序的复杂度分析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10.6  </a:t>
            </a:r>
            <a:r>
              <a:rPr lang="zh-CN" altLang="en-US" dirty="0"/>
              <a:t>基于比较排序的复杂度分析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核心问题</a:t>
                </a:r>
                <a:r>
                  <a:rPr lang="zh-CN" altLang="en-US" sz="2800" dirty="0"/>
                  <a:t>：是否存在时间复杂度优于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的基于比较排序的算法？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基于比较的排序的复杂度下界</a:t>
                </a:r>
                <a:endParaRPr lang="en-US" altLang="zh-CN" sz="28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基于比较多排序的平均复杂度</a:t>
                </a:r>
                <a:endParaRPr lang="en-US" altLang="zh-CN" sz="28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最少比较排序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1148" t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2086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10.6.1</a:t>
            </a:r>
            <a:r>
              <a:rPr lang="zh-CN" altLang="en-US" dirty="0"/>
              <a:t>  基于比较的排序的复杂度下界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10.6.1</a:t>
            </a:r>
            <a:r>
              <a:rPr lang="zh-CN" altLang="en-US" dirty="0"/>
              <a:t> 基于比较的排序的复杂度下界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核心问题</a:t>
                </a:r>
                <a:r>
                  <a:rPr lang="zh-CN" altLang="en-US" sz="2800" dirty="0"/>
                  <a:t>：每次操作可以询问两个元素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是否大于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/>
                  <a:t>，对于任意的输入数组，在最坏情况下，至少需要进行多少次操作才能确定输入数组中所有元素的次序。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理论分析：</a:t>
                </a:r>
                <a:r>
                  <a:rPr lang="zh-CN" altLang="en-US" sz="2800" dirty="0"/>
                  <a:t>对于每次询问操作，都可以将剩下可能的次序分成“满足条件”和“不满足条件”两类，在最坏情况下，我们每次最多只能排除一半的可能次序。对于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种可能次序，至少需要进行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次操作。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1148" t="-752" r="-1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B36D79E-4148-79D5-1A60-7450AC06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63" y="5002352"/>
            <a:ext cx="8628048" cy="75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14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10.6.1</a:t>
            </a:r>
            <a:r>
              <a:rPr lang="zh-CN" altLang="en-US" dirty="0"/>
              <a:t>  基于比较的排序的复杂度下界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10.6.1</a:t>
            </a:r>
            <a:r>
              <a:rPr lang="zh-CN" altLang="en-US" dirty="0"/>
              <a:t> 基于比较的排序的复杂度下界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理论分析（二叉决策树）：</a:t>
                </a:r>
                <a:r>
                  <a:rPr lang="zh-CN" altLang="en-US" sz="2800" dirty="0"/>
                  <a:t>（以四个元素为例）非叶节点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表示比较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/>
                  <a:t>，如果小于则走向左子树，否则走向右子树。叶子结点包含了所有的可能次序。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1148" t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10F59AE-65B5-7E82-66DB-9017D352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44" y="2790216"/>
            <a:ext cx="6364026" cy="361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6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10.6.1</a:t>
            </a:r>
            <a:r>
              <a:rPr lang="zh-CN" altLang="en-US" dirty="0"/>
              <a:t>  基于比较的排序的复杂度下界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10.6.1</a:t>
            </a:r>
            <a:r>
              <a:rPr lang="zh-CN" altLang="en-US" dirty="0"/>
              <a:t> 基于比较的排序的复杂度下界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917197" y="2152310"/>
                <a:ext cx="6038943" cy="503776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理论分析（二叉决策树）：</a:t>
                </a:r>
                <a:r>
                  <a:rPr lang="zh-CN" altLang="en-US" sz="2800" dirty="0"/>
                  <a:t>设所有非叶节点的深度均小于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800" dirty="0"/>
                  <a:t>，则叶子结点的数量最多为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zh-CN" altLang="en-US" sz="2800" b="0" i="0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满二叉树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时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取到</m:t>
                    </m:r>
                    <m:r>
                      <a:rPr lang="zh-CN" altLang="en-US" sz="2800" b="0" i="0" smtClean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!≤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altLang="zh-CN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≥⌈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!)⌉</m:t>
                          </m:r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917197" y="2152310"/>
                <a:ext cx="6038943" cy="5037760"/>
              </a:xfrm>
              <a:blipFill>
                <a:blip r:embed="rId3"/>
                <a:stretch>
                  <a:fillRect l="-1891" t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10F59AE-65B5-7E82-66DB-9017D352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48" y="1846937"/>
            <a:ext cx="5321398" cy="36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077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10.6.2</a:t>
            </a:r>
            <a:r>
              <a:rPr lang="zh-CN" altLang="en-US" dirty="0"/>
              <a:t>  基于比较的排序的平均复杂度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10.6.2</a:t>
            </a:r>
            <a:r>
              <a:rPr lang="zh-CN" altLang="en-US" dirty="0"/>
              <a:t> 基于比较的排序的平均复杂度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核心问题</a:t>
                </a:r>
                <a:r>
                  <a:rPr lang="zh-CN" altLang="en-US" sz="2800" dirty="0"/>
                  <a:t>：假设输入是随机的，每种排列都有相等的概率被取到。结合二叉决策树，问题即为：对于一个有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sz="2800" dirty="0"/>
                  <a:t> 个叶结点的二叉树，这些叶结点的平均深度的最小值是多少。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理论分析</a:t>
                </a:r>
                <a:r>
                  <a:rPr lang="zh-CN" altLang="en-US" sz="2800" dirty="0"/>
                  <a:t>：设叶子结点数量为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=⌈</m:t>
                    </m:r>
                    <m:func>
                      <m:func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func>
                  </m:oMath>
                </a14:m>
                <a:r>
                  <a:rPr lang="zh-CN" altLang="en-US" sz="2800" dirty="0"/>
                  <a:t>。最好情况下，恰好有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CN" sz="2800" i="1" dirty="0"/>
                  <a:t> </a:t>
                </a:r>
                <a:r>
                  <a:rPr lang="zh-CN" altLang="en-US" sz="2800" dirty="0"/>
                  <a:t>个叶节点深度为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800" dirty="0"/>
                  <a:t>，有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个叶节点深度为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800" dirty="0"/>
                  <a:t>，</a:t>
                </a:r>
                <a:r>
                  <a:rPr lang="zh-CN" altLang="en-US" sz="2800" b="1" dirty="0"/>
                  <a:t>总深度</a:t>
                </a:r>
                <a:r>
                  <a:rPr lang="zh-CN" altLang="en-US" sz="2800" dirty="0"/>
                  <a:t>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zh-CN" altLang="en-US" sz="2800" dirty="0"/>
                  <a:t>。设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zh-CN" altLang="en-US" sz="2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sz="2800" dirty="0"/>
                  <a:t>，则</a:t>
                </a:r>
                <a:endParaRPr lang="en-US" altLang="zh-CN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+0.0861)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/>
                  <a:t>除以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可知，平均比较次数的下限为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2800" dirty="0"/>
                  <a:t>。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3"/>
                <a:stretch>
                  <a:fillRect l="-1148" t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40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10.6.3</a:t>
            </a:r>
            <a:r>
              <a:rPr lang="zh-CN" altLang="en-US" dirty="0"/>
              <a:t>  最少比较排序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10.6.3</a:t>
            </a:r>
            <a:r>
              <a:rPr lang="zh-CN" altLang="en-US" dirty="0"/>
              <a:t> 最少比较排序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核心问题</a:t>
                </a:r>
                <a:r>
                  <a:rPr lang="zh-CN" altLang="en-US" sz="2800" dirty="0"/>
                  <a:t>：我们通过理论分析得到了比较排序比较次数的下界，</a:t>
                </a:r>
                <a:r>
                  <a:rPr lang="zh-CN" altLang="en-US" sz="2800" b="1" dirty="0"/>
                  <a:t>但是否能找到满足下界的排序算法仍是未知之数</a:t>
                </a:r>
                <a:r>
                  <a:rPr lang="zh-CN" altLang="en-US" sz="2800" dirty="0"/>
                  <a:t>。对于长度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的序列，找到一个在最坏情况下比较次数最少的排序算法。记理论下界为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800" dirty="0"/>
                  <a:t>，已知的最好比较排序的比较次数为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800" baseline="30000" dirty="0"/>
                  <a:t>[1]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3"/>
                <a:stretch>
                  <a:fillRect l="-1148" t="-1003" r="-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4AB3982E-F3F5-F165-0C18-AD42B7EC70D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3316147"/>
              <a:ext cx="10308465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385">
                      <a:extLst>
                        <a:ext uri="{9D8B030D-6E8A-4147-A177-3AD203B41FA5}">
                          <a16:colId xmlns:a16="http://schemas.microsoft.com/office/drawing/2014/main" val="971445653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3236559884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3119236039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1039692432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1397825583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3540658840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774091338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2613038304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23819123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0383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=8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=13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6997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=14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38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54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=5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=15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44688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=6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=16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60293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=7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=12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=17</m:t>
                                </m:r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6823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4AB3982E-F3F5-F165-0C18-AD42B7EC70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921268"/>
                  </p:ext>
                </p:extLst>
              </p:nvPr>
            </p:nvGraphicFramePr>
            <p:xfrm>
              <a:off x="838200" y="3316147"/>
              <a:ext cx="10308465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5385">
                      <a:extLst>
                        <a:ext uri="{9D8B030D-6E8A-4147-A177-3AD203B41FA5}">
                          <a16:colId xmlns:a16="http://schemas.microsoft.com/office/drawing/2014/main" val="971445653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3236559884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3119236039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1039692432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1397825583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3540658840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774091338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2613038304"/>
                        </a:ext>
                      </a:extLst>
                    </a:gridCol>
                    <a:gridCol w="1145385">
                      <a:extLst>
                        <a:ext uri="{9D8B030D-6E8A-4147-A177-3AD203B41FA5}">
                          <a16:colId xmlns:a16="http://schemas.microsoft.com/office/drawing/2014/main" val="23819123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111" t="-2778" r="-704444" b="-5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98901" t="-2778" r="-596703" b="-5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02222" t="-2778" r="-403333" b="-5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02222" t="-2778" r="-303333" b="-5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03333" t="-2778" r="-102222" b="-5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803333" t="-2778" r="-2222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0383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11" t="-102778" r="-804444" b="-4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2222" t="-102778" r="-503333" b="-4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95604" t="-102778" r="-200000" b="-4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699774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11" t="-197297" r="-804444" b="-3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2222" t="-197297" r="-503333" b="-3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95604" t="-197297" r="-200000" b="-3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38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544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11" t="-305556" r="-804444" b="-2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2222" t="-305556" r="-503333" b="-2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95604" t="-305556" r="-200000" b="-2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44688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11" t="-405556" r="-804444" b="-1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2222" t="-405556" r="-503333" b="-1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95604" t="-405556" r="-200000" b="-1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602936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11" t="-505556" r="-80444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2222" t="-505556" r="-503333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95604" t="-505556" r="-200000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68237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763310D-A6BC-76A0-0690-6B255200D5C8}"/>
              </a:ext>
            </a:extLst>
          </p:cNvPr>
          <p:cNvSpPr txBox="1"/>
          <p:nvPr/>
        </p:nvSpPr>
        <p:spPr>
          <a:xfrm rot="10800000" flipV="1">
            <a:off x="6200895" y="6149802"/>
            <a:ext cx="5991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i="0" u="none" strike="noStrike" dirty="0">
                <a:solidFill>
                  <a:srgbClr val="171A1D"/>
                </a:solidFill>
                <a:effectLst/>
                <a:latin typeface="-apple-system"/>
              </a:rPr>
              <a:t>[1] </a:t>
            </a:r>
            <a:r>
              <a:rPr lang="en-US" altLang="zh-CN" sz="1200" b="0" i="0" u="none" strike="noStrike" dirty="0" err="1">
                <a:solidFill>
                  <a:srgbClr val="171A1D"/>
                </a:solidFill>
                <a:effectLst/>
                <a:latin typeface="-apple-system"/>
              </a:rPr>
              <a:t>Stober</a:t>
            </a:r>
            <a:r>
              <a:rPr lang="en-US" altLang="zh-CN" sz="1200" b="0" i="0" u="none" strike="noStrike" dirty="0">
                <a:solidFill>
                  <a:srgbClr val="171A1D"/>
                </a:solidFill>
                <a:effectLst/>
                <a:latin typeface="-apple-system"/>
              </a:rPr>
              <a:t> F, </a:t>
            </a:r>
            <a:r>
              <a:rPr lang="en-US" altLang="zh-CN" sz="1200" b="0" i="0" u="none" strike="noStrike" dirty="0" err="1">
                <a:solidFill>
                  <a:srgbClr val="171A1D"/>
                </a:solidFill>
                <a:effectLst/>
                <a:latin typeface="-apple-system"/>
              </a:rPr>
              <a:t>Weiß</a:t>
            </a:r>
            <a:r>
              <a:rPr lang="en-US" altLang="zh-CN" sz="1200" b="0" i="0" u="none" strike="noStrike" dirty="0">
                <a:solidFill>
                  <a:srgbClr val="171A1D"/>
                </a:solidFill>
                <a:effectLst/>
                <a:latin typeface="-apple-system"/>
              </a:rPr>
              <a:t> A. Lower Bounds for Sorting 16, 17, and 18 Elements[C]//2023 Proceedings</a:t>
            </a:r>
          </a:p>
          <a:p>
            <a:pPr algn="l"/>
            <a:r>
              <a:rPr lang="en-US" altLang="zh-CN" sz="1200" b="0" i="0" u="none" strike="noStrike" dirty="0">
                <a:solidFill>
                  <a:srgbClr val="171A1D"/>
                </a:solidFill>
                <a:effectLst/>
                <a:latin typeface="-apple-system"/>
              </a:rPr>
              <a:t> of the Symposium on Algorithm Engineering and Experiments (ALENEX). Society for Industrial </a:t>
            </a:r>
          </a:p>
          <a:p>
            <a:pPr algn="l"/>
            <a:r>
              <a:rPr lang="en-US" altLang="zh-CN" sz="1200" b="0" i="0" u="none" strike="noStrike" dirty="0">
                <a:solidFill>
                  <a:srgbClr val="171A1D"/>
                </a:solidFill>
                <a:effectLst/>
                <a:latin typeface="-apple-system"/>
              </a:rPr>
              <a:t>and Applied Mathematics, 2023: 201-213.</a:t>
            </a:r>
          </a:p>
          <a:p>
            <a:br>
              <a:rPr lang="en-US" altLang="zh-CN" sz="1200" dirty="0"/>
            </a:b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0541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10.6.3</a:t>
            </a:r>
            <a:r>
              <a:rPr lang="zh-CN" altLang="en-US" dirty="0"/>
              <a:t>  最少比较排序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10.6.3</a:t>
            </a:r>
            <a:r>
              <a:rPr lang="zh-CN" altLang="en-US" dirty="0"/>
              <a:t> 最少比较排序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示例（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zh-CN" altLang="en-US" sz="2800" b="1" dirty="0"/>
                  <a:t>）</a:t>
                </a:r>
                <a:r>
                  <a:rPr lang="zh-CN" altLang="en-US" sz="2800" dirty="0"/>
                  <a:t>：</a:t>
                </a:r>
                <a:r>
                  <a:rPr lang="en-US" altLang="zh-CN" sz="2800" dirty="0"/>
                  <a:t>7</a:t>
                </a:r>
                <a:r>
                  <a:rPr lang="zh-CN" altLang="en-US" sz="2800" dirty="0"/>
                  <a:t> 次比较。先比较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800" dirty="0"/>
                  <a:t>，再将两者的较大者进行比较，得到如下图所示次序图，其中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/>
                  <a:t> 表示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/>
                  <a:t>。再通过最多两次比较将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插入到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800" dirty="0"/>
                  <a:t> 中的适当位置。继续通过最多两次比较将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插入到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中的适当位置。一共进行最多七次比较完成排序。 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思考</a:t>
                </a:r>
                <a:r>
                  <a:rPr lang="zh-CN" altLang="en-US" sz="2800" dirty="0"/>
                  <a:t>：当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zh-CN" altLang="en-US" sz="2800" dirty="0"/>
                  <a:t> 时，如何设计一个最小比较排序算法</a:t>
                </a:r>
                <a:r>
                  <a:rPr lang="en-US" altLang="zh-CN" sz="2800" baseline="30000" dirty="0"/>
                  <a:t>[1]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3"/>
                <a:stretch>
                  <a:fillRect l="-1148" t="-1003" r="-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58AC96A4-B769-8361-664A-C78519733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094" y="3657080"/>
            <a:ext cx="2209812" cy="171874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49E1C5A-CEE9-80CA-4221-EC31F6C0B59A}"/>
              </a:ext>
            </a:extLst>
          </p:cNvPr>
          <p:cNvSpPr txBox="1"/>
          <p:nvPr/>
        </p:nvSpPr>
        <p:spPr>
          <a:xfrm>
            <a:off x="6963244" y="6195969"/>
            <a:ext cx="5393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[1] Ford L R , Johnson S M .A Tournament Problem[J].American Mathematical Monthly, 1959, 66(5):387-389.DOI:10.2307/2308750.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9106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直接插入排序过程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10.2.1 </a:t>
            </a:r>
            <a:r>
              <a:rPr lang="zh-CN" altLang="en-US" dirty="0"/>
              <a:t>直接插入排序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61ED6-686E-B748-C9C0-9B3B217999D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对关键字序列</a:t>
            </a:r>
            <a:r>
              <a:rPr lang="en-US" altLang="zh-CN" sz="2400" dirty="0"/>
              <a:t>{68,65,84,65,83,84,82,85,67,84,85,82,69}</a:t>
            </a:r>
            <a:r>
              <a:rPr lang="zh-CN" altLang="en-US" sz="2400" dirty="0"/>
              <a:t>进行升序排列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334DBE-4317-7584-44A5-1EBDE891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80" y="1883878"/>
            <a:ext cx="3955639" cy="38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34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10.7  </a:t>
            </a:r>
            <a:r>
              <a:rPr lang="zh-CN" altLang="en-US" dirty="0"/>
              <a:t>基于分配的排序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  </a:t>
            </a:r>
            <a:r>
              <a:rPr lang="zh-CN" altLang="en-US" dirty="0"/>
              <a:t>基于分配的排序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/>
              <a:t>定义</a:t>
            </a:r>
            <a:r>
              <a:rPr lang="zh-CN" altLang="en-US" sz="2800" dirty="0"/>
              <a:t>：不基于“比较</a:t>
            </a:r>
            <a:r>
              <a:rPr lang="en-US" altLang="zh-CN" sz="2800" dirty="0"/>
              <a:t>-</a:t>
            </a:r>
            <a:r>
              <a:rPr lang="zh-CN" altLang="en-US" sz="2800" dirty="0"/>
              <a:t>移动”的排序方式，常见的基于分配的排序有</a:t>
            </a:r>
            <a:endParaRPr lang="en-US" altLang="zh-CN" sz="2800" dirty="0"/>
          </a:p>
          <a:p>
            <a:pPr>
              <a:lnSpc>
                <a:spcPct val="110000"/>
              </a:lnSpc>
            </a:pPr>
            <a:endParaRPr lang="en-US" altLang="zh-CN" sz="28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计数排序（</a:t>
            </a:r>
            <a:r>
              <a:rPr lang="en-US" altLang="zh-CN" sz="2800" dirty="0"/>
              <a:t>Counting</a:t>
            </a:r>
            <a:r>
              <a:rPr lang="zh-CN" altLang="en-US" sz="2800" dirty="0"/>
              <a:t> </a:t>
            </a:r>
            <a:r>
              <a:rPr lang="en-US" altLang="zh-CN" sz="2800" dirty="0"/>
              <a:t>Sort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桶排序（</a:t>
            </a:r>
            <a:r>
              <a:rPr lang="en-US" altLang="zh-CN" sz="2800" dirty="0"/>
              <a:t>Bucket Sort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基数排序（</a:t>
            </a:r>
            <a:r>
              <a:rPr lang="en-US" altLang="zh-CN" sz="2800" dirty="0"/>
              <a:t>Radix</a:t>
            </a:r>
            <a:r>
              <a:rPr lang="zh-CN" altLang="en-US" sz="2800" dirty="0"/>
              <a:t> </a:t>
            </a:r>
            <a:r>
              <a:rPr lang="en-US" altLang="zh-CN" sz="2800" dirty="0"/>
              <a:t>Sort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5094919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 计数排序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计数排序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ln>
                <a:noFill/>
                <a:prstDash val="dash"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假设</a:t>
                </a:r>
                <a:r>
                  <a:rPr lang="zh-CN" altLang="en-US" sz="2800" dirty="0"/>
                  <a:t>：假设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个输入元素的每一个都是 </a:t>
                </a:r>
                <a:r>
                  <a:rPr lang="en-US" altLang="zh-CN" sz="2800" dirty="0"/>
                  <a:t>0 </a:t>
                </a:r>
                <a:r>
                  <a:rPr lang="zh-CN" altLang="en-US" sz="2800" dirty="0"/>
                  <a:t>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的一个整数。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核心思路</a:t>
                </a:r>
                <a:r>
                  <a:rPr lang="zh-CN" altLang="en-US" sz="2800" dirty="0"/>
                  <a:t>：对于每一个输入元素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/>
                  <a:t>，确定小于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的元素个数，这样就可以将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放在它在输出数组的位置上。当有多个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相同时，我们统计相同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的数量，再依次存放即可。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示例</a:t>
                </a:r>
                <a:r>
                  <a:rPr lang="zh-CN" altLang="en-US" sz="2800" dirty="0"/>
                  <a:t>：待排序数组 </a:t>
                </a:r>
                <a:r>
                  <a:rPr lang="en-US" altLang="zh-CN" sz="2800" dirty="0"/>
                  <a:t>(2, 0, </a:t>
                </a:r>
                <a:r>
                  <a:rPr lang="en-US" altLang="zh-CN" sz="2800" u="sng" dirty="0"/>
                  <a:t>2</a:t>
                </a:r>
                <a:r>
                  <a:rPr lang="en-US" altLang="zh-CN" sz="2800" dirty="0"/>
                  <a:t>, 3, 4, </a:t>
                </a:r>
                <a:r>
                  <a:rPr lang="en-US" altLang="zh-CN" sz="2800" u="sng" dirty="0"/>
                  <a:t>3</a:t>
                </a:r>
                <a:r>
                  <a:rPr lang="en-US" altLang="zh-CN" sz="2800" dirty="0"/>
                  <a:t>, </a:t>
                </a:r>
                <a:r>
                  <a:rPr lang="en-US" altLang="zh-CN" sz="2800" u="sng" dirty="0"/>
                  <a:t>2</a:t>
                </a:r>
                <a:r>
                  <a:rPr lang="en-US" altLang="zh-CN" sz="2800" dirty="0"/>
                  <a:t>)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3"/>
                <a:stretch>
                  <a:fillRect l="-1148" t="-1003" r="-230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84D529-F474-4A58-DAF3-8372C63BB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673" y="4162894"/>
            <a:ext cx="4053244" cy="18931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E6651A-5307-24BD-E806-09FD6BB1D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354" y="4162894"/>
            <a:ext cx="4028973" cy="18931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782FA9-6FE3-62F7-CF63-D8D063441484}"/>
              </a:ext>
            </a:extLst>
          </p:cNvPr>
          <p:cNvSpPr txBox="1"/>
          <p:nvPr/>
        </p:nvSpPr>
        <p:spPr>
          <a:xfrm>
            <a:off x="3462728" y="60929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B1A421-B33E-494C-9A2C-414C214243E0}"/>
              </a:ext>
            </a:extLst>
          </p:cNvPr>
          <p:cNvSpPr txBox="1"/>
          <p:nvPr/>
        </p:nvSpPr>
        <p:spPr>
          <a:xfrm>
            <a:off x="7518686" y="609299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统计每个值出现的次数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15250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 计数排序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计数排序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ln>
                <a:noFill/>
                <a:prstDash val="dash"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假设</a:t>
                </a:r>
                <a:r>
                  <a:rPr lang="zh-CN" altLang="en-US" sz="2800" dirty="0"/>
                  <a:t>：假设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个输入元素的每一个都是 </a:t>
                </a:r>
                <a:r>
                  <a:rPr lang="en-US" altLang="zh-CN" sz="2800" dirty="0"/>
                  <a:t>0 </a:t>
                </a:r>
                <a:r>
                  <a:rPr lang="zh-CN" altLang="en-US" sz="2800" dirty="0"/>
                  <a:t>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的一个整数。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核心思路</a:t>
                </a:r>
                <a:r>
                  <a:rPr lang="zh-CN" altLang="en-US" sz="2800" dirty="0"/>
                  <a:t>：对于每一个输入元素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/>
                  <a:t>，确定小于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的元素个数，这样就可以将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放在它在输出数组的位置上。当有多个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相同时，我们统计相同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的数量，再依次存放即可。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示例</a:t>
                </a:r>
                <a:r>
                  <a:rPr lang="zh-CN" altLang="en-US" sz="2800" dirty="0"/>
                  <a:t>：待排序数组 </a:t>
                </a:r>
                <a:r>
                  <a:rPr lang="en-US" altLang="zh-CN" sz="2800" dirty="0"/>
                  <a:t>(2, 0, </a:t>
                </a:r>
                <a:r>
                  <a:rPr lang="en-US" altLang="zh-CN" sz="2800" u="sng" dirty="0"/>
                  <a:t>2</a:t>
                </a:r>
                <a:r>
                  <a:rPr lang="en-US" altLang="zh-CN" sz="2800" dirty="0"/>
                  <a:t>, 3, 4, </a:t>
                </a:r>
                <a:r>
                  <a:rPr lang="en-US" altLang="zh-CN" sz="2800" u="sng" dirty="0"/>
                  <a:t>3</a:t>
                </a:r>
                <a:r>
                  <a:rPr lang="en-US" altLang="zh-CN" sz="2800" dirty="0"/>
                  <a:t>, </a:t>
                </a:r>
                <a:r>
                  <a:rPr lang="en-US" altLang="zh-CN" sz="2800" u="sng" dirty="0"/>
                  <a:t>2</a:t>
                </a:r>
                <a:r>
                  <a:rPr lang="en-US" altLang="zh-CN" sz="2800" dirty="0"/>
                  <a:t>)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3"/>
                <a:stretch>
                  <a:fillRect l="-1148" t="-1003" r="-230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9782FA9-6FE3-62F7-CF63-D8D063441484}"/>
              </a:ext>
            </a:extLst>
          </p:cNvPr>
          <p:cNvSpPr txBox="1"/>
          <p:nvPr/>
        </p:nvSpPr>
        <p:spPr>
          <a:xfrm>
            <a:off x="3137016" y="6092997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 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cnt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前缀和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B1A421-B33E-494C-9A2C-414C214243E0}"/>
              </a:ext>
            </a:extLst>
          </p:cNvPr>
          <p:cNvSpPr txBox="1"/>
          <p:nvPr/>
        </p:nvSpPr>
        <p:spPr>
          <a:xfrm>
            <a:off x="7064362" y="6059673"/>
            <a:ext cx="4171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从后向前依次将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的每个元素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放入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中，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具体位置由 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cnt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[x]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确定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B35293-C2B2-EA11-5446-EBADD434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11" y="4188462"/>
            <a:ext cx="4053242" cy="1904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3E331F-4614-83CE-220F-A4E53B32D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836" y="4188462"/>
            <a:ext cx="4053242" cy="18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1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 计数排序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计数排序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ln>
                <a:noFill/>
                <a:prstDash val="dash"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假设</a:t>
                </a:r>
                <a:r>
                  <a:rPr lang="zh-CN" altLang="en-US" sz="2800" dirty="0"/>
                  <a:t>：假设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个输入元素的每一个都是 </a:t>
                </a:r>
                <a:r>
                  <a:rPr lang="en-US" altLang="zh-CN" sz="2800" dirty="0"/>
                  <a:t>0 </a:t>
                </a:r>
                <a:r>
                  <a:rPr lang="zh-CN" altLang="en-US" sz="2800" dirty="0"/>
                  <a:t>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的一个整数。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核心思路</a:t>
                </a:r>
                <a:r>
                  <a:rPr lang="zh-CN" altLang="en-US" sz="2800" dirty="0"/>
                  <a:t>：对于每一个输入元素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/>
                  <a:t>，确定小于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的元素个数，这样就可以将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放在它在输出数组的位置上。当有多个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相同时，我们统计相同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的数量，再依次存放即可。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示例</a:t>
                </a:r>
                <a:r>
                  <a:rPr lang="zh-CN" altLang="en-US" sz="2800" dirty="0"/>
                  <a:t>：待排序数组 </a:t>
                </a:r>
                <a:r>
                  <a:rPr lang="en-US" altLang="zh-CN" sz="2800" dirty="0"/>
                  <a:t>(2, 0, </a:t>
                </a:r>
                <a:r>
                  <a:rPr lang="en-US" altLang="zh-CN" sz="2800" u="sng" dirty="0"/>
                  <a:t>2</a:t>
                </a:r>
                <a:r>
                  <a:rPr lang="en-US" altLang="zh-CN" sz="2800" dirty="0"/>
                  <a:t>, 3, 4, </a:t>
                </a:r>
                <a:r>
                  <a:rPr lang="en-US" altLang="zh-CN" sz="2800" u="sng" dirty="0"/>
                  <a:t>3</a:t>
                </a:r>
                <a:r>
                  <a:rPr lang="en-US" altLang="zh-CN" sz="2800" dirty="0"/>
                  <a:t>, </a:t>
                </a:r>
                <a:r>
                  <a:rPr lang="en-US" altLang="zh-CN" sz="2800" u="sng" dirty="0"/>
                  <a:t>2</a:t>
                </a:r>
                <a:r>
                  <a:rPr lang="en-US" altLang="zh-CN" sz="2800" dirty="0"/>
                  <a:t>)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3"/>
                <a:stretch>
                  <a:fillRect l="-1148" t="-1003" r="-230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9782FA9-6FE3-62F7-CF63-D8D063441484}"/>
              </a:ext>
            </a:extLst>
          </p:cNvPr>
          <p:cNvSpPr txBox="1"/>
          <p:nvPr/>
        </p:nvSpPr>
        <p:spPr>
          <a:xfrm>
            <a:off x="3346878" y="6092997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 </a:t>
            </a:r>
            <a:r>
              <a:rPr lang="en-US" altLang="zh-CN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000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180631-3DA3-8B41-E7E0-AED97B693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082" y="4188461"/>
            <a:ext cx="4053241" cy="19045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CE6CCA-403A-E629-CE60-B283F8B57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210" y="4188461"/>
            <a:ext cx="4077658" cy="19045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A282B94-5E0C-64C8-436C-C7EB6851E679}"/>
              </a:ext>
            </a:extLst>
          </p:cNvPr>
          <p:cNvSpPr txBox="1"/>
          <p:nvPr/>
        </p:nvSpPr>
        <p:spPr>
          <a:xfrm>
            <a:off x="8453595" y="6134070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120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 计数排序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计数排序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ln>
                <a:noFill/>
                <a:prstDash val="dash"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假设</a:t>
                </a:r>
                <a:r>
                  <a:rPr lang="zh-CN" altLang="en-US" sz="2800" dirty="0"/>
                  <a:t>：假设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个输入元素的每一个都是 </a:t>
                </a:r>
                <a:r>
                  <a:rPr lang="en-US" altLang="zh-CN" sz="2800" dirty="0"/>
                  <a:t>0 </a:t>
                </a:r>
                <a:r>
                  <a:rPr lang="zh-CN" altLang="en-US" sz="2800" dirty="0"/>
                  <a:t>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的一个整数。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核心思路</a:t>
                </a:r>
                <a:r>
                  <a:rPr lang="zh-CN" altLang="en-US" sz="2800" dirty="0"/>
                  <a:t>：对于每一个输入元素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/>
                  <a:t>，确定小于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的元素个数，这样就可以将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放在它在输出数组的位置上。当有多个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相同时，我们统计相同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的数量，再依次存放即可。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示例</a:t>
                </a:r>
                <a:r>
                  <a:rPr lang="zh-CN" altLang="en-US" sz="2800" dirty="0"/>
                  <a:t>：待排序数组 </a:t>
                </a:r>
                <a:r>
                  <a:rPr lang="en-US" altLang="zh-CN" sz="2800" dirty="0"/>
                  <a:t>(2, 0, </a:t>
                </a:r>
                <a:r>
                  <a:rPr lang="en-US" altLang="zh-CN" sz="2800" u="sng" dirty="0"/>
                  <a:t>2</a:t>
                </a:r>
                <a:r>
                  <a:rPr lang="en-US" altLang="zh-CN" sz="2800" dirty="0"/>
                  <a:t>, 3, 4, </a:t>
                </a:r>
                <a:r>
                  <a:rPr lang="en-US" altLang="zh-CN" sz="2800" u="sng" dirty="0"/>
                  <a:t>3</a:t>
                </a:r>
                <a:r>
                  <a:rPr lang="en-US" altLang="zh-CN" sz="2800" dirty="0"/>
                  <a:t>, </a:t>
                </a:r>
                <a:r>
                  <a:rPr lang="en-US" altLang="zh-CN" sz="2800" u="sng" dirty="0"/>
                  <a:t>2</a:t>
                </a:r>
                <a:r>
                  <a:rPr lang="en-US" altLang="zh-CN" sz="2800" dirty="0"/>
                  <a:t>)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3"/>
                <a:stretch>
                  <a:fillRect l="-1148" t="-1003" r="-230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9782FA9-6FE3-62F7-CF63-D8D063441484}"/>
              </a:ext>
            </a:extLst>
          </p:cNvPr>
          <p:cNvSpPr txBox="1"/>
          <p:nvPr/>
        </p:nvSpPr>
        <p:spPr>
          <a:xfrm>
            <a:off x="3346878" y="6092997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282B94-5E0C-64C8-436C-C7EB6851E679}"/>
              </a:ext>
            </a:extLst>
          </p:cNvPr>
          <p:cNvSpPr txBox="1"/>
          <p:nvPr/>
        </p:nvSpPr>
        <p:spPr>
          <a:xfrm>
            <a:off x="7709750" y="6134070"/>
            <a:ext cx="20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插入剩余的元素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745BFD-BC55-4F61-0F7A-450D19FAE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082" y="4188461"/>
            <a:ext cx="4053241" cy="1904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2F0380-0183-CCAE-A60C-D65AC12E2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607" y="4188460"/>
            <a:ext cx="4077658" cy="19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845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计数排序伪代码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计数排序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115357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zh-CN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算法</a:t>
                </a:r>
                <a:r>
                  <a:rPr lang="zh-CN" altLang="en-US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10-15</a:t>
                </a:r>
                <a:r>
                  <a:rPr lang="zh-CN" altLang="en-US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zh-CN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计数排序</a:t>
                </a:r>
                <a:r>
                  <a:rPr lang="zh-CN" altLang="en-US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kern="100"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CountingSort</m:t>
                    </m:r>
                    <m:d>
                      <m:dPr>
                        <m:ctrlPr>
                          <a:rPr lang="zh-CN" altLang="zh-CN" sz="3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zh-CN" sz="32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US" altLang="zh-CN" sz="3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zh-CN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输入：</a:t>
                </a:r>
                <a:r>
                  <a:rPr lang="zh-CN" altLang="zh-CN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序列</a:t>
                </a:r>
                <a:r>
                  <a:rPr lang="zh-CN" altLang="en-US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𝑎</m:t>
                    </m:r>
                  </m:oMath>
                </a14:m>
                <a:r>
                  <a:rPr lang="zh-CN" altLang="zh-CN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，左端点下标</a:t>
                </a:r>
                <a:r>
                  <a:rPr lang="zh-CN" altLang="en-US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𝑙</m:t>
                    </m:r>
                  </m:oMath>
                </a14:m>
                <a:r>
                  <a:rPr lang="zh-CN" altLang="zh-CN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，右端点下标</a:t>
                </a:r>
                <a:r>
                  <a:rPr lang="zh-CN" altLang="en-US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𝑟</m:t>
                    </m:r>
                  </m:oMath>
                </a14:m>
                <a:r>
                  <a:rPr lang="zh-CN" altLang="zh-CN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，元素最大值</a:t>
                </a:r>
                <a:r>
                  <a:rPr lang="zh-CN" altLang="en-US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𝑘</m:t>
                    </m:r>
                  </m:oMath>
                </a14:m>
                <a:endParaRPr lang="en-US" altLang="zh-CN" sz="2400" kern="1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zh-CN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输出：</a:t>
                </a:r>
                <a:r>
                  <a:rPr lang="zh-CN" altLang="zh-CN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调整</a:t>
                </a:r>
                <a:r>
                  <a:rPr lang="zh-CN" altLang="en-US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𝑙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,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𝑙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+1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,…,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元素顺序，使元素按照非递减顺序排列</a:t>
                </a:r>
                <a:endParaRPr lang="zh-CN" altLang="zh-CN" sz="2400" kern="1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36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115357"/>
                <a:ext cx="11055325" cy="5057775"/>
              </a:xfrm>
              <a:blipFill>
                <a:blip r:embed="rId3"/>
                <a:stretch>
                  <a:fillRect l="-918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88009DA-2042-D1F3-7171-07AE59477BC8}"/>
              </a:ext>
            </a:extLst>
          </p:cNvPr>
          <p:cNvSpPr txBox="1"/>
          <p:nvPr/>
        </p:nvSpPr>
        <p:spPr>
          <a:xfrm>
            <a:off x="552450" y="2950347"/>
            <a:ext cx="7937291" cy="33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b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new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楷体_GB2312"/>
              </a:rPr>
              <a:t>ElemSet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[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r-l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+1] 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临时存放有序序列的数组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new int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[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k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+1] () 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计数数组，初始全零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for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楷体_GB2312"/>
              </a:rPr>
              <a:t>←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to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[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] ←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[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] + 1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for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←1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to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k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[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] ←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[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-1] +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[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]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E23CA5-B787-7775-4F72-8C8646874B19}"/>
              </a:ext>
            </a:extLst>
          </p:cNvPr>
          <p:cNvSpPr txBox="1"/>
          <p:nvPr/>
        </p:nvSpPr>
        <p:spPr>
          <a:xfrm>
            <a:off x="6111887" y="2926489"/>
            <a:ext cx="6100996" cy="33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 startAt="9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for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← 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楷体_GB2312"/>
              </a:rPr>
              <a:t>downto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 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9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p ←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[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] //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应该在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中的位置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9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b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p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将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放入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9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[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] ←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[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] - 1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9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9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for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i←l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to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将有序的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放回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中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9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b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i-l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楷体_GB2312"/>
              </a:rPr>
              <a:t>+1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9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1394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计数排序性能分析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计数排序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469480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时间复杂度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：在上述伪代码中，第 </a:t>
                </a:r>
                <a:r>
                  <a:rPr lang="en-US" altLang="zh-CN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2-8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行统计小于等于每个元素的数的数量，时间复杂度为 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800" b="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b="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b="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b="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；第</a:t>
                </a:r>
                <a:r>
                  <a:rPr lang="en-US" altLang="zh-CN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9-13 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行根据</a:t>
                </a:r>
                <a:r>
                  <a:rPr lang="en-US" altLang="zh-CN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kern="1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cnt</a:t>
                </a:r>
                <a:r>
                  <a:rPr lang="en-US" altLang="zh-CN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将元素放至正确位置，时间复杂度为 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；第</a:t>
                </a:r>
                <a:r>
                  <a:rPr lang="en-US" altLang="zh-CN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14-16 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行将完成排序的元素放回原序列，时间复杂度为</a:t>
                </a:r>
                <a:r>
                  <a:rPr lang="en-US" altLang="zh-CN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。总体时间复杂度为 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。</a:t>
                </a:r>
                <a:r>
                  <a:rPr lang="zh-CN" altLang="zh-CN" sz="2800" dirty="0"/>
                  <a:t>当</a:t>
                </a:r>
                <a14:m>
                  <m:oMath xmlns:m="http://schemas.openxmlformats.org/officeDocument/2006/math">
                    <m:r>
                      <a:rPr lang="zh-CN" alt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zh-CN" altLang="zh-CN" sz="2800" dirty="0"/>
                  <a:t>为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800" dirty="0"/>
                  <a:t>的常数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800" dirty="0"/>
                  <a:t>倍，即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800" dirty="0"/>
                  <a:t>时，计数排序的时间复杂度为</a:t>
                </a:r>
                <a14:m>
                  <m:oMath xmlns:m="http://schemas.openxmlformats.org/officeDocument/2006/math">
                    <m:r>
                      <a:rPr lang="zh-CN" alt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zh-CN" sz="2800" dirty="0"/>
                  <a:t>。</a:t>
                </a:r>
                <a:endParaRPr lang="en-US" altLang="zh-CN" sz="2800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空间复杂度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：排序过程中需要两个额外数组 </a:t>
                </a:r>
                <a:r>
                  <a:rPr lang="en-US" altLang="zh-CN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和 </a:t>
                </a:r>
                <a:r>
                  <a:rPr lang="en-US" altLang="zh-CN" sz="2800" kern="1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cnt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。故空间复杂度为 </a:t>
                </a:r>
                <a14:m>
                  <m:oMath xmlns:m="http://schemas.openxmlformats.org/officeDocument/2006/math">
                    <m:r>
                      <a:rPr lang="en-US" altLang="zh-CN" sz="280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80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b="0" i="0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。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469480"/>
                <a:ext cx="11055325" cy="5057775"/>
              </a:xfrm>
              <a:blipFill>
                <a:blip r:embed="rId3"/>
                <a:stretch>
                  <a:fillRect l="-1148" t="-1000" r="-344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BA5A0F9-0120-C58A-6E40-A36C9142264F}"/>
              </a:ext>
            </a:extLst>
          </p:cNvPr>
          <p:cNvSpPr txBox="1"/>
          <p:nvPr/>
        </p:nvSpPr>
        <p:spPr>
          <a:xfrm>
            <a:off x="4172894" y="509613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计数排序是稳定的。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1865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“特殊的”计数排序</a:t>
            </a:r>
            <a:r>
              <a:rPr lang="en-US" altLang="zh-CN" dirty="0"/>
              <a:t>——</a:t>
            </a:r>
            <a:r>
              <a:rPr lang="zh-CN" altLang="en-US" dirty="0"/>
              <a:t>桶排序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计数排序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784272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桶排序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通过一个单调映射函数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kern="10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kern="10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kern="100" dirty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个元素分配到</a:t>
                </a:r>
                <a:r>
                  <a:rPr lang="en-US" altLang="zh-CN" sz="2800" i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kern="10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个桶中，然后对每个桶中的元素进行排序（一般使用插入排序），最后从这</a:t>
                </a:r>
                <a:r>
                  <a:rPr lang="zh-CN" altLang="en-US" sz="2800" i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kern="100" dirty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个桶中依次取出就得到有序的序列。</a:t>
                </a:r>
                <a:endParaRPr lang="en-US" altLang="zh-CN" sz="2800" kern="1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与计数排序的关系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计数排序可以看成映射函数为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kern="10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kern="100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0" i="1" kern="100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kern="10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0" i="1" kern="100" dirty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，桶个数为元素最大值的桶排序。此时，由于同一桶内的元素大小均相等，所以不需要再对桶内元素排序，而改为计数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即可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zh-CN" sz="36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784272"/>
                <a:ext cx="11055325" cy="5057775"/>
              </a:xfrm>
              <a:blipFill>
                <a:blip r:embed="rId3"/>
                <a:stretch>
                  <a:fillRect l="-1148" t="-1003" r="-804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3632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桶排序性能分析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10.7.1</a:t>
            </a:r>
            <a:r>
              <a:rPr lang="zh-CN" altLang="en-US" dirty="0"/>
              <a:t> 计数排序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349560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时间复杂度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桶排序的效率主要取决于两个因素：映射函数和桶的数量。如果映射函数不能把元素较均匀地分配到各个桶，或者桶的数量很少，就会存在大量桶内排序的代价。假设映射函数把元素均匀地分配到 </a:t>
                </a:r>
                <a14:m>
                  <m:oMath xmlns:m="http://schemas.openxmlformats.org/officeDocument/2006/math">
                    <m:r>
                      <a:rPr lang="en-US" altLang="zh-CN" sz="2800" i="1" kern="100" dirty="0" smtClean="0">
                        <a:effectLst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个桶，此时桶排序的平均时间复杂度为</a:t>
                </a:r>
                <a:endParaRPr lang="en-US" altLang="zh-CN" sz="2800" kern="1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kern="100" smtClean="0"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800" b="0" i="1" kern="10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kern="10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800" b="0" i="1" kern="10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i="1" kern="100" smtClean="0">
                                  <a:effectLst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2800" b="0" i="1" kern="100" smtClean="0">
                                      <a:effectLst/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kern="100" smtClean="0">
                                  <a:effectLst/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den>
                          </m:f>
                          <m:r>
                            <a:rPr lang="en-US" altLang="zh-CN" sz="2800" b="0" i="1" kern="10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800" b="0" i="1" kern="100" smtClean="0">
                              <a:effectLst/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sz="2800" kern="1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空间复杂度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：桶排序的空间复杂度为 </a:t>
                </a:r>
                <a14:m>
                  <m:oMath xmlns:m="http://schemas.openxmlformats.org/officeDocument/2006/math">
                    <m:r>
                      <a:rPr lang="en-US" altLang="zh-CN" sz="280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80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i="1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b="0" i="0" kern="100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349560"/>
                <a:ext cx="11055325" cy="5057775"/>
              </a:xfrm>
              <a:blipFill>
                <a:blip r:embed="rId3"/>
                <a:stretch>
                  <a:fillRect l="-1148" t="-1003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B4B7E5F-26B2-5A40-8D17-7DB0E0AF4E7B}"/>
              </a:ext>
            </a:extLst>
          </p:cNvPr>
          <p:cNvSpPr txBox="1"/>
          <p:nvPr/>
        </p:nvSpPr>
        <p:spPr>
          <a:xfrm>
            <a:off x="4362192" y="521605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桶排序是稳定的。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0761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10.7.2</a:t>
            </a:r>
            <a:r>
              <a:rPr lang="zh-CN" altLang="en-US" dirty="0"/>
              <a:t>  基数排序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10.7.2</a:t>
            </a:r>
            <a:r>
              <a:rPr lang="zh-CN" altLang="en-US" dirty="0"/>
              <a:t> 基数排序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ln>
                <a:noFill/>
                <a:prstDash val="dash"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核心思路</a:t>
                </a:r>
                <a:r>
                  <a:rPr lang="zh-CN" altLang="en-US" sz="2800" dirty="0"/>
                  <a:t>：将待排序元素转换成基于基数的元组表示，再对这些元组进行排序。对于十进制整数，以 </a:t>
                </a:r>
                <a:r>
                  <a:rPr lang="en-US" altLang="zh-CN" sz="2800" dirty="0"/>
                  <a:t>10</a:t>
                </a:r>
                <a:r>
                  <a:rPr lang="zh-CN" altLang="en-US" sz="2800" dirty="0"/>
                  <a:t> 为基数，则每个数的元组表示为由各个数位依次组成的列表，即 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kern="100" dirty="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kern="100" dirty="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 kern="100" dirty="0" err="1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kern="100" dirty="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2800" i="1" kern="100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kern="100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 kern="100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kern="100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lang="zh-CN" altLang="zh-CN" sz="2800" i="1" kern="100" dirty="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kern="100" dirty="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i="1" kern="100" dirty="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zh-CN" altLang="zh-CN" sz="2800" i="1" kern="100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 kern="100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 kern="100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b="0" i="1" kern="100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 kern="100" dirty="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800" i="1" kern="100" dirty="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zh-CN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kern="100" dirty="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sSup>
                        <m:sSupPr>
                          <m:ctrlPr>
                            <a:rPr lang="zh-CN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kern="100" dirty="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2800" i="1" kern="100" dirty="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zh-CN" sz="2800" i="1" dirty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2800" i="1" kern="100" dirty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zh-CN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 kern="100" dirty="0" err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2800" i="1" kern="100" dirty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 kern="100" dirty="0" err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kern="100" dirty="0" err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altLang="zh-CN" sz="2800" i="1" kern="100" dirty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)</m:t>
                      </m:r>
                      <m:r>
                        <a:rPr lang="en-US" altLang="zh-CN" sz="2800" i="1" kern="100" dirty="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800" i="1" kern="100" dirty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kern="100" dirty="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 kern="100" dirty="0" err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zh-CN" sz="2800" i="1" dirty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/>
                  <a:t>其中 </a:t>
                </a:r>
                <a14:m>
                  <m:oMath xmlns:m="http://schemas.openxmlformats.org/officeDocument/2006/math">
                    <m:r>
                      <a:rPr lang="en-US" altLang="zh-CN" sz="280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0≤</m:t>
                    </m:r>
                    <m:sSubSup>
                      <m:sSubSup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≤9</m:t>
                    </m:r>
                  </m:oMath>
                </a14:m>
                <a:r>
                  <a:rPr lang="zh-CN" altLang="en-US" sz="2800" dirty="0"/>
                  <a:t>。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zh-CN" altLang="en-US" sz="2800" dirty="0"/>
                  <a:t> </a:t>
                </a:r>
                <a:r>
                  <a:rPr lang="zh-CN" altLang="zh-CN" sz="2800" dirty="0"/>
                  <a:t>为元组关键字的最高位，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zh-CN" altLang="en-US" sz="2800" dirty="0"/>
                  <a:t> </a:t>
                </a:r>
                <a:r>
                  <a:rPr lang="zh-CN" altLang="zh-CN" sz="2800" dirty="0"/>
                  <a:t>为元组关键字的最低位。</a:t>
                </a:r>
                <a:r>
                  <a:rPr lang="zh-CN" altLang="en-US" sz="2800" dirty="0"/>
                  <a:t>使用</a:t>
                </a:r>
                <a:r>
                  <a:rPr lang="zh-CN" altLang="en-US" sz="2800" b="1" dirty="0"/>
                  <a:t>计数排序</a:t>
                </a:r>
                <a:r>
                  <a:rPr lang="zh-CN" altLang="en-US" sz="2800" dirty="0"/>
                  <a:t>来对元组的每一位进行排序。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dirty="0"/>
                  <a:t>基数排序分为两种：</a:t>
                </a:r>
                <a:endParaRPr lang="en-US" altLang="zh-CN" sz="2800" dirty="0"/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最高位优先基数排序 </a:t>
                </a:r>
                <a:r>
                  <a:rPr lang="en-US" altLang="zh-CN" sz="2800" dirty="0"/>
                  <a:t>MSD(Most Significant Digit First)</a:t>
                </a: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最低位优先基数排序 </a:t>
                </a:r>
                <a:r>
                  <a:rPr lang="en-US" altLang="zh-CN" sz="2800" dirty="0"/>
                  <a:t>LSD(Least Significant Digit First)</a:t>
                </a: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3"/>
                <a:stretch>
                  <a:fillRect l="-1148" t="-1003" b="-1253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09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08729-7FE7-6C84-2747-BDC8B0D4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直接插入排序伪代码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4465A5-6ED6-6076-F559-5CA567FFB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10.2.1 </a:t>
            </a:r>
            <a:r>
              <a:rPr lang="zh-CN" altLang="en-US" dirty="0"/>
              <a:t>直接插入排序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1FC02A-5813-F087-3A57-ADC3FE3E2E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Autofit/>
              </a:bodyPr>
              <a:lstStyle/>
              <a:p>
                <a:pPr indent="127000" algn="just">
                  <a:lnSpc>
                    <a:spcPct val="80000"/>
                  </a:lnSpc>
                </a:pPr>
                <a:r>
                  <a:rPr lang="zh-CN" altLang="zh-CN" sz="1900" b="1" kern="100" dirty="0">
                    <a:effectLst/>
                    <a:cs typeface="宋体" panose="02010600030101010101" pitchFamily="2" charset="-122"/>
                  </a:rPr>
                  <a:t>算法</a:t>
                </a:r>
                <a:r>
                  <a:rPr lang="en-US" altLang="zh-CN" sz="1900" b="1" kern="100" dirty="0">
                    <a:effectLst/>
                    <a:cs typeface="宋体" panose="02010600030101010101" pitchFamily="2" charset="-122"/>
                  </a:rPr>
                  <a:t>10-1</a:t>
                </a:r>
                <a:r>
                  <a:rPr lang="en-US" altLang="zh-CN" sz="1900" kern="100" dirty="0">
                    <a:effectLst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 sz="19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插入排序</m:t>
                    </m:r>
                    <m:r>
                      <a:rPr lang="en-US" altLang="zh-CN" sz="19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9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InsertionSort</m:t>
                    </m:r>
                    <m:d>
                      <m:dPr>
                        <m:ctrlPr>
                          <a:rPr lang="zh-CN" altLang="zh-CN" sz="19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9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𝑎</m:t>
                        </m:r>
                        <m:r>
                          <a:rPr lang="en-US" altLang="zh-CN" sz="19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, </m:t>
                        </m:r>
                        <m:r>
                          <a:rPr lang="en-US" altLang="zh-CN" sz="19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𝑙</m:t>
                        </m:r>
                        <m:r>
                          <a:rPr lang="en-US" altLang="zh-CN" sz="19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, </m:t>
                        </m:r>
                        <m:r>
                          <a:rPr lang="en-US" altLang="zh-CN" sz="19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𝑟</m:t>
                        </m:r>
                      </m:e>
                    </m:d>
                  </m:oMath>
                </a14:m>
                <a:endParaRPr lang="zh-CN" altLang="zh-CN" sz="1900" kern="100" dirty="0">
                  <a:cs typeface="宋体" panose="02010600030101010101" pitchFamily="2" charset="-122"/>
                </a:endParaRPr>
              </a:p>
              <a:p>
                <a:pPr indent="127000" algn="just">
                  <a:lnSpc>
                    <a:spcPct val="80000"/>
                  </a:lnSpc>
                </a:pPr>
                <a:r>
                  <a:rPr lang="zh-CN" altLang="zh-CN" sz="1900" b="1" kern="100" dirty="0">
                    <a:effectLst/>
                    <a:cs typeface="宋体" panose="02010600030101010101" pitchFamily="2" charset="-122"/>
                  </a:rPr>
                  <a:t>输入：</a:t>
                </a:r>
                <a:r>
                  <a:rPr lang="zh-CN" altLang="zh-CN" sz="1900" kern="100" dirty="0">
                    <a:effectLst/>
                    <a:cs typeface="宋体" panose="02010600030101010101" pitchFamily="2" charset="-122"/>
                  </a:rPr>
                  <a:t>序列</a:t>
                </a:r>
                <a14:m>
                  <m:oMath xmlns:m="http://schemas.openxmlformats.org/officeDocument/2006/math">
                    <m:r>
                      <a:rPr lang="en-US" altLang="zh-CN" sz="19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𝑎</m:t>
                    </m:r>
                  </m:oMath>
                </a14:m>
                <a:r>
                  <a:rPr lang="zh-CN" altLang="zh-CN" sz="1900" kern="100" dirty="0">
                    <a:effectLst/>
                    <a:cs typeface="宋体" panose="02010600030101010101" pitchFamily="2" charset="-122"/>
                  </a:rPr>
                  <a:t>，左端点</a:t>
                </a:r>
                <a:r>
                  <a:rPr lang="zh-CN" altLang="zh-CN" sz="1900" kern="100" dirty="0">
                    <a:effectLst/>
                    <a:cs typeface="Cambria Math" panose="02040503050406030204" pitchFamily="18" charset="0"/>
                  </a:rPr>
                  <a:t>下标</a:t>
                </a:r>
                <a14:m>
                  <m:oMath xmlns:m="http://schemas.openxmlformats.org/officeDocument/2006/math">
                    <m:r>
                      <a:rPr lang="en-US" altLang="zh-CN" sz="19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𝑙</m:t>
                    </m:r>
                  </m:oMath>
                </a14:m>
                <a:r>
                  <a:rPr lang="zh-CN" altLang="zh-CN" sz="1900" kern="100" dirty="0">
                    <a:effectLst/>
                    <a:cs typeface="宋体" panose="02010600030101010101" pitchFamily="2" charset="-122"/>
                  </a:rPr>
                  <a:t>，右端点</a:t>
                </a:r>
                <a:r>
                  <a:rPr lang="zh-CN" altLang="zh-CN" sz="1900" kern="100" dirty="0">
                    <a:effectLst/>
                    <a:cs typeface="Cambria Math" panose="02040503050406030204" pitchFamily="18" charset="0"/>
                  </a:rPr>
                  <a:t>下标</a:t>
                </a:r>
                <a14:m>
                  <m:oMath xmlns:m="http://schemas.openxmlformats.org/officeDocument/2006/math">
                    <m:r>
                      <a:rPr lang="en-US" altLang="zh-CN" sz="19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𝑟</m:t>
                    </m:r>
                  </m:oMath>
                </a14:m>
                <a:endParaRPr lang="zh-CN" altLang="zh-CN" sz="1900" kern="100" dirty="0">
                  <a:effectLst/>
                </a:endParaRPr>
              </a:p>
              <a:p>
                <a:pPr indent="127000" algn="just">
                  <a:lnSpc>
                    <a:spcPct val="80000"/>
                  </a:lnSpc>
                </a:pPr>
                <a:r>
                  <a:rPr lang="zh-CN" altLang="zh-CN" sz="1900" b="1" kern="100" dirty="0">
                    <a:effectLst/>
                    <a:cs typeface="宋体" panose="02010600030101010101" pitchFamily="2" charset="-122"/>
                  </a:rPr>
                  <a:t>输出：</a:t>
                </a:r>
                <a:r>
                  <a:rPr lang="zh-CN" altLang="zh-CN" sz="1900" kern="100" dirty="0">
                    <a:effectLst/>
                    <a:cs typeface="宋体" panose="02010600030101010101" pitchFamily="2" charset="-122"/>
                  </a:rPr>
                  <a:t>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9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9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9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𝑙</m:t>
                        </m:r>
                      </m:sub>
                    </m:sSub>
                    <m:r>
                      <a:rPr lang="en-US" altLang="zh-CN" sz="19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19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9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9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𝑙</m:t>
                        </m:r>
                        <m:r>
                          <a:rPr lang="en-US" altLang="zh-CN" sz="19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+1</m:t>
                        </m:r>
                      </m:sub>
                    </m:sSub>
                    <m:r>
                      <a:rPr lang="en-US" altLang="zh-CN" sz="19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r>
                      <a:rPr lang="zh-CN" altLang="zh-CN" sz="19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…</m:t>
                    </m:r>
                    <m:r>
                      <a:rPr lang="en-US" altLang="zh-CN" sz="19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19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9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9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1900" kern="100" dirty="0">
                    <a:effectLst/>
                    <a:cs typeface="宋体" panose="02010600030101010101" pitchFamily="2" charset="-122"/>
                  </a:rPr>
                  <a:t>元素顺序，使元素按照非递减顺序排列</a:t>
                </a:r>
                <a:endParaRPr lang="en-US" altLang="zh-CN" sz="1900" dirty="0"/>
              </a:p>
              <a:p>
                <a:pPr>
                  <a:lnSpc>
                    <a:spcPct val="80000"/>
                  </a:lnSpc>
                </a:pPr>
                <a:endParaRPr lang="en-US" altLang="zh-CN" sz="1900" dirty="0"/>
              </a:p>
              <a:p>
                <a:pPr>
                  <a:lnSpc>
                    <a:spcPct val="80000"/>
                  </a:lnSpc>
                </a:pPr>
                <a:endParaRPr lang="en-US" altLang="zh-CN" sz="1900" dirty="0"/>
              </a:p>
              <a:p>
                <a:pPr>
                  <a:lnSpc>
                    <a:spcPct val="80000"/>
                  </a:lnSpc>
                </a:pPr>
                <a:endParaRPr lang="zh-CN" altLang="en-US" sz="19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961ED6-686E-B748-C9C0-9B3B2179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t="-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F8BB8706-8438-4EE3-AD9A-8E78D3F710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9539028"/>
                  </p:ext>
                </p:extLst>
              </p:nvPr>
            </p:nvGraphicFramePr>
            <p:xfrm>
              <a:off x="706766" y="2307582"/>
              <a:ext cx="8915081" cy="41531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37709">
                      <a:extLst>
                        <a:ext uri="{9D8B030D-6E8A-4147-A177-3AD203B41FA5}">
                          <a16:colId xmlns:a16="http://schemas.microsoft.com/office/drawing/2014/main" val="549394979"/>
                        </a:ext>
                      </a:extLst>
                    </a:gridCol>
                    <a:gridCol w="8477372">
                      <a:extLst>
                        <a:ext uri="{9D8B030D-6E8A-4147-A177-3AD203B41FA5}">
                          <a16:colId xmlns:a16="http://schemas.microsoft.com/office/drawing/2014/main" val="3887865867"/>
                        </a:ext>
                      </a:extLst>
                    </a:gridCol>
                  </a:tblGrid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98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𝐟𝐨𝐫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𝑖</m:t>
                              </m:r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←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𝑙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+1 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𝐭𝐨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𝑟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//</a:t>
                          </a:r>
                          <a:r>
                            <a:rPr 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从左边界开始，依次获取每个记录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7960919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2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|  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𝑡</m:t>
                              </m:r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6874702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|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𝐟𝐨𝐫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𝑗</m:t>
                              </m:r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←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𝑖</m:t>
                              </m:r>
                              <m:r>
                                <a:rPr lang="zh-CN" alt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1 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𝐝𝐨𝐰𝐧𝐭𝐨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𝑙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9703698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4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   </m:t>
                                  </m:r>
                                </m:e>
                              </m:d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𝐢𝐟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&gt;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𝑡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70469937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|   |   |   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𝑗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//</a:t>
                          </a:r>
                          <a:r>
                            <a:rPr 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若当前记录小，则把前面的记录向后移一个位置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2233728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6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|   |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𝐞𝐥𝐬𝐞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7046339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7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|   |   |   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𝑗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←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//</a:t>
                          </a:r>
                          <a:r>
                            <a:rPr 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将最初获取的记录复制到相应位置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0169980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8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|   |   |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𝐛𝐫𝐞𝐚𝐤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21697310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9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|   |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7471391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10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|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kern="10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9267569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11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|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𝐢𝐟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&gt;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𝑡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1400" kern="10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//</a:t>
                          </a:r>
                          <a:r>
                            <a:rPr lang="zh-CN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如果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&gt;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𝑡</m:t>
                              </m:r>
                            </m:oMath>
                          </a14:m>
                          <a:r>
                            <a:rPr lang="zh-CN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，将最初获取的记录置于序列开始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4096629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12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|   |   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←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400" kern="10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8879046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13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350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|   </m:t>
                              </m:r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kern="10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7979835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14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3398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1400" b="1" kern="10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a:t> 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53245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F8BB8706-8438-4EE3-AD9A-8E78D3F710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9539028"/>
                  </p:ext>
                </p:extLst>
              </p:nvPr>
            </p:nvGraphicFramePr>
            <p:xfrm>
              <a:off x="706766" y="2307582"/>
              <a:ext cx="8915081" cy="41531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37709">
                      <a:extLst>
                        <a:ext uri="{9D8B030D-6E8A-4147-A177-3AD203B41FA5}">
                          <a16:colId xmlns:a16="http://schemas.microsoft.com/office/drawing/2014/main" val="549394979"/>
                        </a:ext>
                      </a:extLst>
                    </a:gridCol>
                    <a:gridCol w="8477372">
                      <a:extLst>
                        <a:ext uri="{9D8B030D-6E8A-4147-A177-3AD203B41FA5}">
                          <a16:colId xmlns:a16="http://schemas.microsoft.com/office/drawing/2014/main" val="3887865867"/>
                        </a:ext>
                      </a:extLst>
                    </a:gridCol>
                  </a:tblGrid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b="-13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7960919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2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100000" b="-12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874702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204255" b="-118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9703698"/>
                      </a:ext>
                    </a:extLst>
                  </a:tr>
                  <a:tr h="316992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4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275000" b="-967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0469937"/>
                      </a:ext>
                    </a:extLst>
                  </a:tr>
                  <a:tr h="316992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367925" b="-8490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2233728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6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527660" b="-8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7046339"/>
                      </a:ext>
                    </a:extLst>
                  </a:tr>
                  <a:tr h="316992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7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567308" b="-6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0169980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8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722917" b="-6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697310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9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822917" b="-5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471391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10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922917" b="-4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9267569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11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1022917" b="-3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4096629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12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1146809" b="-238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8879046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13</a:t>
                          </a:r>
                          <a:endParaRPr lang="zh-CN" altLang="en-US" sz="1400" b="1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1220833" b="-1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7979835"/>
                      </a:ext>
                    </a:extLst>
                  </a:tr>
                  <a:tr h="291109">
                    <a:tc>
                      <a:txBody>
                        <a:bodyPr/>
                        <a:lstStyle/>
                        <a:p>
                          <a:pPr marL="0" indent="0" algn="just" defTabSz="914400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14</a:t>
                          </a:r>
                          <a:endParaRPr lang="zh-CN" altLang="en-US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5172" t="-1320833" b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3245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92639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基数排序中的计数排序伪代码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10.7.2</a:t>
            </a:r>
            <a:r>
              <a:rPr lang="zh-CN" altLang="en-US" dirty="0"/>
              <a:t> 基数排序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4">
                <a:extLst>
                  <a:ext uri="{FF2B5EF4-FFF2-40B4-BE49-F238E27FC236}">
                    <a16:creationId xmlns:a16="http://schemas.microsoft.com/office/drawing/2014/main" id="{326DC0FE-B019-62C0-D876-B8A27785091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028560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zh-CN" sz="16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算法</a:t>
                </a:r>
                <a:r>
                  <a:rPr lang="zh-CN" altLang="en-US" sz="16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10-16</a:t>
                </a:r>
                <a:r>
                  <a:rPr lang="zh-CN" altLang="en-US" sz="16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基数排序中使用的计数排序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CountingSort2(𝑎, 𝑙,𝑟,𝑟𝑎𝑑𝑖𝑥, 𝑘) </a:t>
                </a:r>
              </a:p>
              <a:p>
                <a:pPr>
                  <a:lnSpc>
                    <a:spcPct val="110000"/>
                  </a:lnSpc>
                </a:pPr>
                <a:r>
                  <a:rPr lang="zh-CN" altLang="zh-CN" sz="16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输入：</a:t>
                </a:r>
                <a:r>
                  <a:rPr lang="zh-CN" altLang="zh-CN" sz="1600" dirty="0"/>
                  <a:t>序列</a:t>
                </a:r>
                <a14:m>
                  <m:oMath xmlns:m="http://schemas.openxmlformats.org/officeDocument/2006/math">
                    <m:r>
                      <a:rPr lang="zh-CN" alt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sz="1600" dirty="0"/>
                  <a:t>，左端点下标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zh-CN" sz="1600" dirty="0"/>
                  <a:t>，右端点下标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zh-CN" sz="1600" dirty="0"/>
                  <a:t>，基数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𝑟𝑎𝑑𝑖𝑥</m:t>
                    </m:r>
                  </m:oMath>
                </a14:m>
                <a:r>
                  <a:rPr lang="zh-CN" altLang="zh-CN" sz="1600" dirty="0"/>
                  <a:t>，计数位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1600" b="1" kern="1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zh-CN" sz="16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输出：</a:t>
                </a:r>
                <a:r>
                  <a:rPr lang="zh-CN" altLang="zh-CN" sz="1600" dirty="0"/>
                  <a:t>调整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zh-CN" altLang="zh-CN" sz="1600" dirty="0"/>
                  <a:t>元素顺序，使元素按照计数位</a:t>
                </a:r>
                <a14:m>
                  <m:oMath xmlns:m="http://schemas.openxmlformats.org/officeDocument/2006/math">
                    <m:r>
                      <a:rPr lang="zh-CN" alt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zh-CN" altLang="zh-CN" sz="1600" dirty="0"/>
                  <a:t>非递减顺序排列，并返回统计小于每个基数元素个数的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𝑐𝑛𝑡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zh-CN" altLang="zh-CN" sz="1600" dirty="0"/>
                  <a:t>数组</a:t>
                </a:r>
                <a:r>
                  <a:rPr lang="zh-CN" altLang="zh-CN" sz="1600" dirty="0">
                    <a:effectLst/>
                  </a:rPr>
                  <a:t> 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10" name="内容占位符 4">
                <a:extLst>
                  <a:ext uri="{FF2B5EF4-FFF2-40B4-BE49-F238E27FC236}">
                    <a16:creationId xmlns:a16="http://schemas.microsoft.com/office/drawing/2014/main" id="{326DC0FE-B019-62C0-D876-B8A277850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028560"/>
                <a:ext cx="11055325" cy="5057775"/>
              </a:xfrm>
              <a:blipFill>
                <a:blip r:embed="rId3"/>
                <a:stretch>
                  <a:fillRect l="-344" t="-251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2FCBAF8-B2DE-0BF7-D0A9-FD65A6CF2FAB}"/>
                  </a:ext>
                </a:extLst>
              </p:cNvPr>
              <p:cNvSpPr txBox="1"/>
              <p:nvPr/>
            </p:nvSpPr>
            <p:spPr>
              <a:xfrm>
                <a:off x="517477" y="2089546"/>
                <a:ext cx="6100996" cy="4613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b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← </a:t>
                </a: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new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1800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ElemSet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[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r-l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+1] //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临时存放有序序列的数组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c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← </a:t>
                </a: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new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1800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DigitSet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[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r-l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+1] //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存储元素第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𝑘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位的数组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cnt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← </a:t>
                </a: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new int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[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radix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] () //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计数数组，初始全零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for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18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i</a:t>
                </a:r>
                <a:r>
                  <a:rPr lang="en-US" altLang="zh-CN" sz="1800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←</a:t>
                </a:r>
                <a:r>
                  <a:rPr lang="en-US" altLang="zh-CN" sz="18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l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to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r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do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|  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c</a:t>
                </a:r>
                <a:r>
                  <a:rPr lang="en-US" altLang="zh-CN" sz="18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i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← </a:t>
                </a:r>
                <a:r>
                  <a:rPr lang="en-US" altLang="zh-CN" sz="1800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GetDigit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( 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a</a:t>
                </a:r>
                <a:r>
                  <a:rPr lang="en-US" altLang="zh-CN" sz="18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i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, radix, k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) //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得到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a</a:t>
                </a:r>
                <a:r>
                  <a:rPr lang="en-US" altLang="zh-CN" sz="18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i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在基数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radix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下元组表示的第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k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位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|  </a:t>
                </a:r>
                <a:r>
                  <a:rPr lang="en-US" altLang="zh-CN" sz="18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cnt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[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c</a:t>
                </a:r>
                <a:r>
                  <a:rPr lang="en-US" altLang="zh-CN" sz="18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i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] ← </a:t>
                </a:r>
                <a:r>
                  <a:rPr lang="en-US" altLang="zh-CN" sz="18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cnt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[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c</a:t>
                </a:r>
                <a:r>
                  <a:rPr lang="en-US" altLang="zh-CN" sz="1800" i="1" kern="100" baseline="-25000" dirty="0">
                    <a:effectLst/>
                    <a:latin typeface="Times New Roman" panose="02020603050405020304" pitchFamily="18" charset="0"/>
                    <a:ea typeface="楷体_GB2312"/>
                  </a:rPr>
                  <a:t>i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] + 1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end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for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i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←1 </a:t>
                </a: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to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radix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-1 </a:t>
                </a: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do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|  </a:t>
                </a:r>
                <a:r>
                  <a:rPr lang="en-US" altLang="zh-CN" sz="18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cnt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[</a:t>
                </a:r>
                <a:r>
                  <a:rPr lang="en-US" altLang="zh-CN" sz="18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i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] ← </a:t>
                </a:r>
                <a:r>
                  <a:rPr lang="en-US" altLang="zh-CN" sz="18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cnt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[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i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-1] +</a:t>
                </a:r>
                <a:r>
                  <a:rPr lang="en-US" altLang="zh-CN" sz="1800" i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sz="18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cnt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[</a:t>
                </a:r>
                <a:r>
                  <a:rPr lang="en-US" altLang="zh-CN" sz="1800" i="1" kern="100" dirty="0" err="1">
                    <a:effectLst/>
                    <a:latin typeface="Times New Roman" panose="02020603050405020304" pitchFamily="18" charset="0"/>
                    <a:ea typeface="楷体_GB2312"/>
                  </a:rPr>
                  <a:t>i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]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楷体_GB2312"/>
                  </a:rPr>
                  <a:t>end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2FCBAF8-B2DE-0BF7-D0A9-FD65A6CF2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77" y="2089546"/>
                <a:ext cx="6100996" cy="4613058"/>
              </a:xfrm>
              <a:prstGeom prst="rect">
                <a:avLst/>
              </a:prstGeom>
              <a:blipFill>
                <a:blip r:embed="rId4"/>
                <a:stretch>
                  <a:fillRect l="-622" r="-830" b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E23CC890-955F-AFB3-6FD3-24068DCF0DC3}"/>
              </a:ext>
            </a:extLst>
          </p:cNvPr>
          <p:cNvSpPr txBox="1"/>
          <p:nvPr/>
        </p:nvSpPr>
        <p:spPr>
          <a:xfrm>
            <a:off x="6685221" y="2089546"/>
            <a:ext cx="6100996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 startAt="11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for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← 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楷体_GB2312"/>
              </a:rPr>
              <a:t>downto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 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11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p ←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[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c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] //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应该在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中的位置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11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b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p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将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放入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11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[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c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] ←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[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c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] - 1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11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11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for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i←l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to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将有序的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放回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中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11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b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i-l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楷体_GB2312"/>
              </a:rPr>
              <a:t>+1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11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11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return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cnt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7758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最高位优先基数排序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10.7.2</a:t>
            </a:r>
            <a:r>
              <a:rPr lang="zh-CN" altLang="en-US" dirty="0"/>
              <a:t> 基数排序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23DF313A-8510-A069-28DB-5C26CD17F425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111460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核心思路</a:t>
                </a:r>
                <a:r>
                  <a:rPr lang="zh-CN" altLang="en-US" sz="2800" dirty="0"/>
                  <a:t>：首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先按关键字最高位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使用计数排序，可得到若干个最高位值都相同的序列；接着对每个序列分别按关键字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使用计数排序，再将其分成若干个子序列，此时每个子序列的最高位和次高位的值都相同。以此类推，第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轮将对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使用计数排序，直到每个子序列中都仅含一个元素，或者所有位都经过排序。</a:t>
                </a:r>
                <a:r>
                  <a:rPr lang="zh-CN" altLang="zh-CN" sz="28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23DF313A-8510-A069-28DB-5C26CD17F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111460"/>
                <a:ext cx="11055325" cy="5057775"/>
              </a:xfrm>
              <a:blipFill>
                <a:blip r:embed="rId3"/>
                <a:stretch>
                  <a:fillRect l="-1148" t="-752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E09841CB-5EE2-FC4C-1A84-E14888F59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01" y="3811668"/>
            <a:ext cx="5178896" cy="520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5C4B82-9EFE-E726-C5DA-80294D65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87" y="3811668"/>
            <a:ext cx="5178896" cy="7062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6F2E7D0-E3E4-B6DE-110E-07D153A66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01" y="5177634"/>
            <a:ext cx="5178896" cy="7509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B211206-2480-A6B7-1AEB-657A353F7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855" y="5177634"/>
            <a:ext cx="5148928" cy="75413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39FB71C-A8A1-C53F-4070-C76A067160C6}"/>
              </a:ext>
            </a:extLst>
          </p:cNvPr>
          <p:cNvSpPr txBox="1"/>
          <p:nvPr/>
        </p:nvSpPr>
        <p:spPr>
          <a:xfrm>
            <a:off x="2752255" y="45636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39234A-94EA-B572-F480-DFE86905DE68}"/>
              </a:ext>
            </a:extLst>
          </p:cNvPr>
          <p:cNvSpPr txBox="1"/>
          <p:nvPr/>
        </p:nvSpPr>
        <p:spPr>
          <a:xfrm>
            <a:off x="7598064" y="460866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以百位划分子序列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7DC27C-7A2B-58AF-88DF-412A852662C5}"/>
              </a:ext>
            </a:extLst>
          </p:cNvPr>
          <p:cNvSpPr txBox="1"/>
          <p:nvPr/>
        </p:nvSpPr>
        <p:spPr>
          <a:xfrm>
            <a:off x="2239294" y="614240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以十位划分子序列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8DEC536-0B2D-D810-B9D5-CD87005976F9}"/>
              </a:ext>
            </a:extLst>
          </p:cNvPr>
          <p:cNvSpPr txBox="1"/>
          <p:nvPr/>
        </p:nvSpPr>
        <p:spPr>
          <a:xfrm>
            <a:off x="7583080" y="6140091"/>
            <a:ext cx="228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以个位划分子序列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3652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最高位优先基数排序伪代码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10.7.2</a:t>
            </a:r>
            <a:r>
              <a:rPr lang="zh-CN" altLang="en-US" dirty="0"/>
              <a:t> 基数排序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4">
                <a:extLst>
                  <a:ext uri="{FF2B5EF4-FFF2-40B4-BE49-F238E27FC236}">
                    <a16:creationId xmlns:a16="http://schemas.microsoft.com/office/drawing/2014/main" id="{326DC0FE-B019-62C0-D876-B8A27785091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118500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zh-CN" sz="22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算法</a:t>
                </a:r>
                <a:r>
                  <a:rPr lang="zh-CN" altLang="en-US" sz="22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10-17</a:t>
                </a:r>
                <a:r>
                  <a:rPr lang="zh-CN" altLang="en-US" sz="22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2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MSD</a:t>
                </a:r>
                <a:r>
                  <a:rPr lang="zh-CN" altLang="en-US" sz="22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zh-CN" sz="22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基数排序</a:t>
                </a:r>
                <a:r>
                  <a:rPr lang="zh-CN" altLang="en-US" sz="22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kern="100">
                        <a:effectLst/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MSDRadixSort</m:t>
                    </m:r>
                    <m:d>
                      <m:dPr>
                        <m:ctrlPr>
                          <a:rPr lang="zh-CN" altLang="zh-CN" sz="2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𝑟𝑎𝑑𝑖𝑥</m:t>
                        </m:r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zh-CN" altLang="zh-CN" sz="22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zh-CN" sz="22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输入：</a:t>
                </a:r>
                <a:r>
                  <a:rPr lang="zh-CN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序列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，左端点下标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，右端点下标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，基数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𝑟𝑎𝑑𝑖𝑥</m:t>
                    </m:r>
                  </m:oMath>
                </a14:m>
                <a:r>
                  <a:rPr lang="zh-CN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，计数位</a:t>
                </a:r>
                <a14:m>
                  <m:oMath xmlns:m="http://schemas.openxmlformats.org/officeDocument/2006/math">
                    <m:r>
                      <a:rPr lang="zh-CN" alt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，元组长度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sz="2200" b="1" kern="1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zh-CN" sz="22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输出：</a:t>
                </a:r>
                <a:r>
                  <a:rPr lang="zh-CN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调整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元素顺序，使元素按照计数位</a:t>
                </a:r>
                <a14:m>
                  <m:oMath xmlns:m="http://schemas.openxmlformats.org/officeDocument/2006/math">
                    <m:r>
                      <a:rPr lang="zh-CN" alt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zh-CN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非递减顺序排列</a:t>
                </a:r>
                <a:r>
                  <a:rPr lang="zh-CN" altLang="zh-CN" sz="22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US" altLang="zh-CN" sz="2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内容占位符 4">
                <a:extLst>
                  <a:ext uri="{FF2B5EF4-FFF2-40B4-BE49-F238E27FC236}">
                    <a16:creationId xmlns:a16="http://schemas.microsoft.com/office/drawing/2014/main" id="{326DC0FE-B019-62C0-D876-B8A277850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118500"/>
                <a:ext cx="11055325" cy="5057775"/>
              </a:xfrm>
              <a:blipFill>
                <a:blip r:embed="rId3"/>
                <a:stretch>
                  <a:fillRect l="-804" t="-500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73E189B9-90BC-F782-3C07-4DD10C4D4FC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15656" y="2965428"/>
              <a:ext cx="9792462" cy="292881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52933">
                      <a:extLst>
                        <a:ext uri="{9D8B030D-6E8A-4147-A177-3AD203B41FA5}">
                          <a16:colId xmlns:a16="http://schemas.microsoft.com/office/drawing/2014/main" val="1850336555"/>
                        </a:ext>
                      </a:extLst>
                    </a:gridCol>
                    <a:gridCol w="9239529">
                      <a:extLst>
                        <a:ext uri="{9D8B030D-6E8A-4147-A177-3AD203B41FA5}">
                          <a16:colId xmlns:a16="http://schemas.microsoft.com/office/drawing/2014/main" val="774045324"/>
                        </a:ext>
                      </a:extLst>
                    </a:gridCol>
                  </a:tblGrid>
                  <a:tr h="379801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𝐢𝐟</m:t>
                              </m:r>
                              <m:r>
                                <a:rPr lang="en-US" sz="2000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2000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𝑙</m:t>
                              </m:r>
                              <m:r>
                                <a:rPr lang="en-US" sz="2000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+1≥</m:t>
                              </m:r>
                              <m:r>
                                <a:rPr lang="en-US" sz="2000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𝑟</m:t>
                              </m:r>
                              <m:r>
                                <a:rPr lang="en-US" sz="2000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or</m:t>
                              </m:r>
                              <m:r>
                                <a:rPr lang="en-US" sz="2000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2000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𝑘</m:t>
                              </m:r>
                              <m:r>
                                <a:rPr lang="en-US" sz="2000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&gt;</m:t>
                              </m:r>
                              <m:r>
                                <a:rPr lang="en-US" sz="2000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𝑑</m:t>
                              </m:r>
                              <m:r>
                                <a:rPr lang="en-US" sz="2000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2000" b="1" i="1" kern="100" baseline="-250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𝐭𝐡𝐞𝐧</m:t>
                              </m:r>
                            </m:oMath>
                          </a14:m>
                          <a:r>
                            <a:rPr lang="en-US" sz="2000" kern="100" baseline="-25000" dirty="0">
                              <a:effectLst/>
                              <a:latin typeface="Times New Roman" panose="02020603050405020304" pitchFamily="18" charset="0"/>
                              <a:ea typeface="楷体_GB2312"/>
                            </a:rPr>
                            <a:t> 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楷体_GB2312"/>
                            </a:rPr>
                            <a:t>//</a:t>
                          </a:r>
                          <a:r>
                            <a:rPr lang="zh-CN" sz="2000" kern="100" dirty="0">
                              <a:effectLst/>
                              <a:latin typeface="Times New Roman" panose="02020603050405020304" pitchFamily="18" charset="0"/>
                              <a:ea typeface="楷体_GB2312"/>
                            </a:rPr>
                            <a:t>子序列长度不足</a:t>
                          </a:r>
                          <a:r>
                            <a:rPr lang="en-US" sz="2000" kern="100" dirty="0">
                              <a:effectLst/>
                              <a:latin typeface="Times New Roman" panose="02020603050405020304" pitchFamily="18" charset="0"/>
                              <a:ea typeface="楷体_GB2312"/>
                            </a:rPr>
                            <a:t>1</a:t>
                          </a:r>
                          <a:r>
                            <a:rPr lang="zh-CN" sz="2000" kern="100" dirty="0">
                              <a:effectLst/>
                              <a:latin typeface="Times New Roman" panose="02020603050405020304" pitchFamily="18" charset="0"/>
                              <a:ea typeface="楷体_GB2312"/>
                            </a:rPr>
                            <a:t>，或计数位超过元组长度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850957"/>
                      </a:ext>
                    </a:extLst>
                  </a:tr>
                  <a:tr h="379801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𝐫𝐞𝐭𝐮𝐫𝐧</m:t>
                              </m:r>
                            </m:oMath>
                          </a14:m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57033"/>
                      </a:ext>
                    </a:extLst>
                  </a:tr>
                  <a:tr h="379801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2000" b="1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3063737"/>
                      </a:ext>
                    </a:extLst>
                  </a:tr>
                  <a:tr h="379801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𝑐𝑛𝑡</m:t>
                              </m:r>
                              <m:r>
                                <a:rPr lang="zh-CN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CountingSort</m:t>
                              </m:r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𝑙</m:t>
                                  </m:r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𝑟</m:t>
                                  </m:r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𝑟𝑎𝑑𝑖𝑥</m:t>
                                  </m:r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kern="100">
                              <a:effectLst/>
                              <a:latin typeface="Times New Roman" panose="02020603050405020304" pitchFamily="18" charset="0"/>
                              <a:ea typeface="楷体_GB2312"/>
                            </a:rPr>
                            <a:t> 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0367649"/>
                      </a:ext>
                    </a:extLst>
                  </a:tr>
                  <a:tr h="379801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𝐟𝐨𝐫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𝑖</m:t>
                              </m:r>
                              <m:r>
                                <a:rPr lang="zh-CN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0 </m:t>
                              </m:r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𝐭𝐨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𝑟𝑎𝑑𝑖𝑥</m:t>
                              </m:r>
                              <m:r>
                                <a:rPr lang="zh-CN" alt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−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2 </m:t>
                              </m:r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20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6658002"/>
                      </a:ext>
                    </a:extLst>
                  </a:tr>
                  <a:tr h="379801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MSDRadixSort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(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𝑎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,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𝑙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+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𝑐𝑛</m:t>
                              </m:r>
                              <m:sSub>
                                <m:sSubPr>
                                  <m:ctrlPr>
                                    <a:rPr 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,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𝑙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+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𝑐𝑛</m:t>
                              </m:r>
                              <m:sSub>
                                <m:sSubPr>
                                  <m:ctrlPr>
                                    <a:rPr 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𝑖</m:t>
                                  </m:r>
                                  <m:r>
                                    <a:rPr lang="en-US" sz="20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−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1,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𝑟𝑎𝑑𝑖𝑥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,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𝑘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+1,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𝑑</m:t>
                              </m:r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7261390"/>
                      </a:ext>
                    </a:extLst>
                  </a:tr>
                  <a:tr h="379801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2000" b="1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20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51403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73E189B9-90BC-F782-3C07-4DD10C4D4F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4092467"/>
                  </p:ext>
                </p:extLst>
              </p:nvPr>
            </p:nvGraphicFramePr>
            <p:xfrm>
              <a:off x="1215656" y="2965428"/>
              <a:ext cx="9792462" cy="292881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52933">
                      <a:extLst>
                        <a:ext uri="{9D8B030D-6E8A-4147-A177-3AD203B41FA5}">
                          <a16:colId xmlns:a16="http://schemas.microsoft.com/office/drawing/2014/main" val="1850336555"/>
                        </a:ext>
                      </a:extLst>
                    </a:gridCol>
                    <a:gridCol w="9239529">
                      <a:extLst>
                        <a:ext uri="{9D8B030D-6E8A-4147-A177-3AD203B41FA5}">
                          <a16:colId xmlns:a16="http://schemas.microsoft.com/office/drawing/2014/main" val="774045324"/>
                        </a:ext>
                      </a:extLst>
                    </a:gridCol>
                  </a:tblGrid>
                  <a:tr h="41840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6044" b="-639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3850957"/>
                      </a:ext>
                    </a:extLst>
                  </a:tr>
                  <a:tr h="41840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6044" t="-100000" b="-539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7033"/>
                      </a:ext>
                    </a:extLst>
                  </a:tr>
                  <a:tr h="41840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6044" t="-200000" b="-439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3063737"/>
                      </a:ext>
                    </a:extLst>
                  </a:tr>
                  <a:tr h="41840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6044" t="-291176" b="-326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367649"/>
                      </a:ext>
                    </a:extLst>
                  </a:tr>
                  <a:tr h="41840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6044" t="-403030" b="-2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658002"/>
                      </a:ext>
                    </a:extLst>
                  </a:tr>
                  <a:tr h="41840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6044" t="-503030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7261390"/>
                      </a:ext>
                    </a:extLst>
                  </a:tr>
                  <a:tr h="418402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0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20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6044" t="-603030" b="-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51403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834181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最低位优先基数排序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10.7.2</a:t>
            </a:r>
            <a:r>
              <a:rPr lang="zh-CN" altLang="en-US" dirty="0"/>
              <a:t> 基数排序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23DF313A-8510-A069-28DB-5C26CD17F425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730417" y="1083906"/>
                <a:ext cx="10886961" cy="7314161"/>
              </a:xfrm>
              <a:ln>
                <a:noFill/>
                <a:prstDash val="dash"/>
              </a:ln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dirty="0"/>
                  <a:t>核心思路</a:t>
                </a:r>
                <a:r>
                  <a:rPr lang="zh-CN" altLang="en-US" sz="2800" dirty="0"/>
                  <a:t>：</a:t>
                </a:r>
                <a:r>
                  <a:rPr lang="zh-CN" altLang="zh-CN" sz="2800" dirty="0"/>
                  <a:t>首先按关键字最低位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zh-CN" altLang="en-US" sz="2800" dirty="0"/>
                  <a:t> </a:t>
                </a:r>
                <a:r>
                  <a:rPr lang="zh-CN" altLang="zh-CN" sz="2800" dirty="0"/>
                  <a:t>的值的大小将元组序列分成若干个子序列，再按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zh-CN" altLang="en-US" sz="2800" dirty="0"/>
                  <a:t> </a:t>
                </a:r>
                <a:r>
                  <a:rPr lang="zh-CN" altLang="zh-CN" sz="2800" dirty="0"/>
                  <a:t>的值，从小到大依次将各个子序列收集起来，产生一个新序列；再对新的元组序列按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zh-CN" altLang="en-US" sz="2800" dirty="0"/>
                  <a:t> </a:t>
                </a:r>
                <a:r>
                  <a:rPr lang="zh-CN" altLang="zh-CN" sz="2800" dirty="0"/>
                  <a:t>的值的大小分成若干个子序列，再按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zh-CN" altLang="en-US" sz="2800" dirty="0"/>
                  <a:t> </a:t>
                </a:r>
                <a:r>
                  <a:rPr lang="zh-CN" altLang="zh-CN" sz="2800" dirty="0"/>
                  <a:t>值从小到大依次将各个子序列收集起来，又产生了一个新的序列；以此类推，再按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zh-CN" altLang="zh-CN" sz="2800" dirty="0"/>
                  <a:t>的值依次重复上述过程。</a:t>
                </a:r>
                <a:r>
                  <a:rPr lang="zh-CN" altLang="zh-CN" sz="2800" dirty="0">
                    <a:effectLst/>
                  </a:rPr>
                  <a:t> </a:t>
                </a: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23DF313A-8510-A069-28DB-5C26CD17F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730417" y="1083906"/>
                <a:ext cx="10886961" cy="7314161"/>
              </a:xfrm>
              <a:blipFill>
                <a:blip r:embed="rId3"/>
                <a:stretch>
                  <a:fillRect l="-1049" t="-173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639FB71C-A8A1-C53F-4070-C76A067160C6}"/>
              </a:ext>
            </a:extLst>
          </p:cNvPr>
          <p:cNvSpPr txBox="1"/>
          <p:nvPr/>
        </p:nvSpPr>
        <p:spPr>
          <a:xfrm>
            <a:off x="2752255" y="45636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39234A-94EA-B572-F480-DFE86905DE68}"/>
              </a:ext>
            </a:extLst>
          </p:cNvPr>
          <p:cNvSpPr txBox="1"/>
          <p:nvPr/>
        </p:nvSpPr>
        <p:spPr>
          <a:xfrm>
            <a:off x="7598064" y="460866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按个位进行排序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7DC27C-7A2B-58AF-88DF-412A852662C5}"/>
              </a:ext>
            </a:extLst>
          </p:cNvPr>
          <p:cNvSpPr txBox="1"/>
          <p:nvPr/>
        </p:nvSpPr>
        <p:spPr>
          <a:xfrm>
            <a:off x="2404448" y="601702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按十位进行排序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F29E18-8A1C-CF8C-F0E8-1D878A09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02" y="3811668"/>
            <a:ext cx="5178895" cy="5204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129220-B5E5-524B-EDD8-ED462B199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06243"/>
            <a:ext cx="5178885" cy="520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8A748B-0344-E821-AF8A-8AA03573A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022" y="5177635"/>
            <a:ext cx="5141976" cy="5167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9E9ADF-0161-5872-B849-EA7837A2E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615" y="5177635"/>
            <a:ext cx="5385413" cy="5167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BC271B-47CB-92E9-8074-C8C5AB6C902A}"/>
              </a:ext>
            </a:extLst>
          </p:cNvPr>
          <p:cNvSpPr txBox="1"/>
          <p:nvPr/>
        </p:nvSpPr>
        <p:spPr>
          <a:xfrm>
            <a:off x="7598064" y="601720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按百位进行排序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7943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最低位优先基数排序伪代码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10.7.2</a:t>
            </a:r>
            <a:r>
              <a:rPr lang="zh-CN" altLang="en-US" dirty="0"/>
              <a:t> 基数排序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4">
                <a:extLst>
                  <a:ext uri="{FF2B5EF4-FFF2-40B4-BE49-F238E27FC236}">
                    <a16:creationId xmlns:a16="http://schemas.microsoft.com/office/drawing/2014/main" id="{326DC0FE-B019-62C0-D876-B8A27785091C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68337" y="1377650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zh-CN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算法</a:t>
                </a:r>
                <a:r>
                  <a:rPr lang="zh-CN" altLang="en-US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10-18</a:t>
                </a:r>
                <a:r>
                  <a:rPr lang="zh-CN" altLang="en-US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LSD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基数排序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LSDRadixSort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𝑟𝑎𝑑𝑖𝑥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zh-CN" altLang="zh-CN" sz="24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zh-CN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输入：</a:t>
                </a:r>
                <a:r>
                  <a:rPr lang="zh-C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序列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，左端点下标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，右端点下标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，基数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𝑟𝑎𝑑𝑖𝑥</m:t>
                    </m:r>
                  </m:oMath>
                </a14:m>
                <a:r>
                  <a:rPr lang="zh-C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，元组长度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sz="2400" b="1" kern="1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zh-CN" sz="2400" b="1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输出：</a:t>
                </a:r>
                <a:r>
                  <a:rPr lang="zh-C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调整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元素顺序，使元素按照计数位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非递减顺序排列</a:t>
                </a:r>
                <a:r>
                  <a:rPr lang="zh-CN" altLang="zh-CN" sz="24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内容占位符 4">
                <a:extLst>
                  <a:ext uri="{FF2B5EF4-FFF2-40B4-BE49-F238E27FC236}">
                    <a16:creationId xmlns:a16="http://schemas.microsoft.com/office/drawing/2014/main" id="{326DC0FE-B019-62C0-D876-B8A277850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68337" y="1377650"/>
                <a:ext cx="11055325" cy="5057775"/>
              </a:xfrm>
              <a:blipFill>
                <a:blip r:embed="rId3"/>
                <a:stretch>
                  <a:fillRect l="-803" t="-752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015D1CA8-484A-9A26-A5E0-49BF697B40A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28766" y="3429000"/>
              <a:ext cx="6734466" cy="155974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0263">
                      <a:extLst>
                        <a:ext uri="{9D8B030D-6E8A-4147-A177-3AD203B41FA5}">
                          <a16:colId xmlns:a16="http://schemas.microsoft.com/office/drawing/2014/main" val="501202518"/>
                        </a:ext>
                      </a:extLst>
                    </a:gridCol>
                    <a:gridCol w="6354203">
                      <a:extLst>
                        <a:ext uri="{9D8B030D-6E8A-4147-A177-3AD203B41FA5}">
                          <a16:colId xmlns:a16="http://schemas.microsoft.com/office/drawing/2014/main" val="4030550908"/>
                        </a:ext>
                      </a:extLst>
                    </a:gridCol>
                  </a:tblGrid>
                  <a:tr h="5199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𝐟𝐨𝐫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𝑖</m:t>
                              </m:r>
                              <m:r>
                                <a:rPr lang="zh-CN" sz="2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←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𝑑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</m:t>
                              </m:r>
                              <m:r>
                                <a:rPr lang="en-US" sz="2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𝐝𝐨𝐰𝐧𝐭𝐨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 1 </m:t>
                              </m:r>
                              <m:r>
                                <a:rPr lang="en-US" sz="2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𝐝𝐨</m:t>
                              </m:r>
                            </m:oMath>
                          </a14:m>
                          <a:r>
                            <a:rPr lang="en-US" sz="2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6278519"/>
                      </a:ext>
                    </a:extLst>
                  </a:tr>
                  <a:tr h="5199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|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CountingSort</m:t>
                              </m:r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𝑎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𝑙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𝑟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𝑟𝑎𝑑𝑖𝑥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,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楷体_GB2312"/>
                                    </a:rPr>
                                    <m:t>𝑖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86990154"/>
                      </a:ext>
                    </a:extLst>
                  </a:tr>
                  <a:tr h="5199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2400" b="1" i="1" kern="100">
                                  <a:effectLst/>
                                  <a:latin typeface="Cambria Math" panose="02040503050406030204" pitchFamily="18" charset="0"/>
                                  <a:ea typeface="楷体_GB2312"/>
                                </a:rPr>
                                <m:t>𝐞𝐧𝐝</m:t>
                              </m:r>
                            </m:oMath>
                          </a14:m>
                          <a:r>
                            <a:rPr lang="en-US" sz="2400" b="1" kern="100" dirty="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zh-CN" sz="2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171055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015D1CA8-484A-9A26-A5E0-49BF697B40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5700553"/>
                  </p:ext>
                </p:extLst>
              </p:nvPr>
            </p:nvGraphicFramePr>
            <p:xfrm>
              <a:off x="2728766" y="3429000"/>
              <a:ext cx="6734466" cy="155974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80263">
                      <a:extLst>
                        <a:ext uri="{9D8B030D-6E8A-4147-A177-3AD203B41FA5}">
                          <a16:colId xmlns:a16="http://schemas.microsoft.com/office/drawing/2014/main" val="501202518"/>
                        </a:ext>
                      </a:extLst>
                    </a:gridCol>
                    <a:gridCol w="6354203">
                      <a:extLst>
                        <a:ext uri="{9D8B030D-6E8A-4147-A177-3AD203B41FA5}">
                          <a16:colId xmlns:a16="http://schemas.microsoft.com/office/drawing/2014/main" val="4030550908"/>
                        </a:ext>
                      </a:extLst>
                    </a:gridCol>
                  </a:tblGrid>
                  <a:tr h="5199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5976" t="-2439" b="-2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6278519"/>
                      </a:ext>
                    </a:extLst>
                  </a:tr>
                  <a:tr h="5199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5976" t="-102439" b="-1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990154"/>
                      </a:ext>
                    </a:extLst>
                  </a:tr>
                  <a:tr h="519915">
                    <a:tc>
                      <a:txBody>
                        <a:bodyPr/>
                        <a:lstStyle/>
                        <a:p>
                          <a:pPr indent="127000" algn="just">
                            <a:lnSpc>
                              <a:spcPct val="150000"/>
                            </a:lnSpc>
                          </a:pPr>
                          <a:r>
                            <a:rPr lang="en-US" sz="2400" kern="100">
                              <a:effectLst/>
                              <a:latin typeface="Courier New" panose="02070309020205020404" pitchFamily="49" charset="0"/>
                              <a:ea typeface="楷体_GB231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2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5976" t="-202439" b="-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71055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34160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基数排序性能分析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10.7.2</a:t>
            </a:r>
            <a:r>
              <a:rPr lang="zh-CN" altLang="en-US" dirty="0"/>
              <a:t> 基数排序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8B65C46B-408F-2A6D-8831-37A57BB3E7C6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349560"/>
                <a:ext cx="11055325" cy="5057775"/>
              </a:xfrm>
              <a:ln>
                <a:noFill/>
                <a:prstDash val="dash"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800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时间复杂度</a:t>
                </a:r>
                <a:r>
                  <a:rPr lang="zh-CN" altLang="en-US" sz="2800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：对于 </a:t>
                </a:r>
                <a:r>
                  <a:rPr lang="en-US" altLang="zh-CN" sz="2800" dirty="0"/>
                  <a:t>MSD</a:t>
                </a:r>
                <a:r>
                  <a:rPr lang="zh-CN" altLang="en-US" sz="2800" dirty="0"/>
                  <a:t> </a:t>
                </a:r>
                <a:r>
                  <a:rPr lang="zh-CN" altLang="zh-CN" sz="2800" dirty="0"/>
                  <a:t>基数排序</a:t>
                </a:r>
                <a:r>
                  <a:rPr lang="zh-CN" altLang="en-US" sz="2800" dirty="0"/>
                  <a:t>，</a:t>
                </a:r>
                <a:r>
                  <a:rPr lang="zh-CN" altLang="zh-CN" sz="2800" dirty="0"/>
                  <a:t>不妨设前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𝑟𝑎𝑑𝑖𝑥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2800" dirty="0"/>
                  <a:t> </a:t>
                </a:r>
                <a:r>
                  <a:rPr lang="zh-CN" altLang="zh-CN" sz="2800" dirty="0"/>
                  <a:t>轮划分将其分为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800" dirty="0"/>
                  <a:t> </a:t>
                </a:r>
                <a:r>
                  <a:rPr lang="zh-CN" altLang="zh-CN" sz="2800" dirty="0"/>
                  <a:t>个子序列，每个子序列长度为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zh-CN" sz="2800" dirty="0"/>
                  <a:t>，且每个子序列中任意两个元素元组表示都相同。此时，只有计数位超过元组长度时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MSD</a:t>
                </a:r>
                <a:r>
                  <a:rPr lang="zh-CN" altLang="en-US" sz="2800" dirty="0"/>
                  <a:t> </a:t>
                </a:r>
                <a:r>
                  <a:rPr lang="zh-CN" altLang="zh-CN" sz="2800" dirty="0"/>
                  <a:t>基数排序才会停止递归调用，因此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MSD</a:t>
                </a:r>
                <a:r>
                  <a:rPr lang="zh-CN" altLang="en-US" sz="2800" dirty="0"/>
                  <a:t> </a:t>
                </a:r>
                <a:r>
                  <a:rPr lang="zh-CN" altLang="zh-CN" sz="2800" dirty="0"/>
                  <a:t>基数排序需要运行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zh-CN" altLang="zh-CN" sz="2800" dirty="0"/>
                  <a:t>轮，总时间复杂度为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𝑟𝑎𝑑𝑖𝑥</m:t>
                        </m:r>
                      </m:e>
                    </m:d>
                  </m:oMath>
                </a14:m>
                <a:r>
                  <a:rPr lang="zh-CN" altLang="zh-CN" sz="2800" dirty="0"/>
                  <a:t>。对于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LSD</a:t>
                </a:r>
                <a:r>
                  <a:rPr lang="zh-CN" altLang="en-US" sz="2800" dirty="0"/>
                  <a:t> </a:t>
                </a:r>
                <a:r>
                  <a:rPr lang="zh-CN" altLang="zh-CN" sz="2800" dirty="0"/>
                  <a:t>基数排序，相当于进行</a:t>
                </a:r>
                <a:r>
                  <a:rPr lang="zh-CN" altLang="en-US" sz="2800" dirty="0"/>
                  <a:t>了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zh-CN" altLang="zh-CN" sz="2800" dirty="0"/>
                  <a:t>轮计数排序，时间复杂度为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𝑟𝑎𝑑𝑖𝑥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kern="1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sz="2800" b="1" kern="1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空间复杂度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两种基数排序的空间复杂度均为</a:t>
                </a:r>
                <a:r>
                  <a:rPr lang="zh-CN" altLang="en-US" sz="2800" kern="1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𝑟𝑎𝑑𝑖𝑥</m:t>
                        </m:r>
                      </m:e>
                    </m:d>
                  </m:oMath>
                </a14:m>
                <a:r>
                  <a:rPr lang="zh-CN" altLang="zh-CN" sz="28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8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lang="en-US" altLang="zh-CN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8B65C46B-408F-2A6D-8831-37A57BB3E7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349560"/>
                <a:ext cx="11055325" cy="5057775"/>
              </a:xfrm>
              <a:blipFill>
                <a:blip r:embed="rId3"/>
                <a:stretch>
                  <a:fillRect l="-1148" t="-1003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6913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10.8  </a:t>
            </a:r>
            <a:r>
              <a:rPr lang="zh-CN" altLang="en-US" dirty="0"/>
              <a:t>索引排序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10.8  </a:t>
            </a:r>
            <a:r>
              <a:rPr lang="zh-CN" altLang="en-US" dirty="0"/>
              <a:t>索引排序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在之前提到的排序算法中，不论是基于比较的排序还是基于分配的排序，都需要拷贝或移动序列中的元素。当元素移动和拷贝的代价很大时，需要尽可能减少元素移动和拷贝的次数。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b="1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b="1" dirty="0"/>
                  <a:t>核心思路</a:t>
                </a:r>
                <a:r>
                  <a:rPr lang="zh-CN" altLang="en-US" sz="2400" dirty="0"/>
                  <a:t>：创建一个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索引序列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𝒊𝒅𝒙</m:t>
                    </m:r>
                  </m:oMath>
                </a14:m>
                <a:r>
                  <a:rPr lang="zh-CN" altLang="en-US" sz="2400" dirty="0"/>
                  <a:t>，在排序时使用原序列元素进行比较，使用索引序列进行元素交换。最后，算法会给出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排序后的索引序列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723" r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406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基于插入排序的索引排序的伪代码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10.8  </a:t>
            </a:r>
            <a:r>
              <a:rPr lang="zh-CN" altLang="en-US" dirty="0"/>
              <a:t>索引排序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C338E3-D9D8-4EF0-8F44-E8C538E46E4E}"/>
                  </a:ext>
                </a:extLst>
              </p:cNvPr>
              <p:cNvSpPr txBox="1"/>
              <p:nvPr/>
            </p:nvSpPr>
            <p:spPr>
              <a:xfrm>
                <a:off x="424543" y="1080908"/>
                <a:ext cx="9823862" cy="1471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7000" algn="just">
                  <a:lnSpc>
                    <a:spcPct val="150000"/>
                  </a:lnSpc>
                </a:pP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算法</a:t>
                </a:r>
                <a:r>
                  <a:rPr lang="en-US" altLang="zh-CN" sz="2000" b="1" kern="100" dirty="0"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10-19</a:t>
                </a: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：</a:t>
                </a:r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基于插入排序的索引排序</a:t>
                </a:r>
                <a:r>
                  <a:rPr lang="zh-CN" altLang="zh-CN" sz="2000" i="1" kern="100" dirty="0"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IndexedInsertionSort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, 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𝑙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𝑟</m:t>
                        </m:r>
                      </m:e>
                    </m:d>
                  </m:oMath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127000" algn="just">
                  <a:lnSpc>
                    <a:spcPct val="150000"/>
                  </a:lnSpc>
                </a:pP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输入：</a:t>
                </a:r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序列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𝑎</m:t>
                    </m:r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，左端点下标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𝑙</m:t>
                    </m:r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，右端点下标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𝑟</m:t>
                    </m:r>
                  </m:oMath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127000" algn="just">
                  <a:lnSpc>
                    <a:spcPct val="150000"/>
                  </a:lnSpc>
                </a:pP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输出：</a:t>
                </a:r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返回一个索引序列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𝑖𝑑𝑥</m:t>
                    </m:r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kern="100" dirty="0" smtClean="0">
                        <a:effectLst/>
                        <a:latin typeface="Cambria Math" panose="02040503050406030204" pitchFamily="18" charset="0"/>
                        <a:ea typeface="楷体_GB2312"/>
                      </a:rPr>
                      <m:t>𝑖𝑑</m:t>
                    </m:r>
                    <m:sSub>
                      <m:sSubPr>
                        <m:ctrlPr>
                          <a:rPr lang="en-US" altLang="zh-CN" sz="2000" b="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</m:ctrlPr>
                      </m:sSubPr>
                      <m:e>
                        <m:r>
                          <a:rPr lang="en-US" altLang="zh-CN" sz="2000" b="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kern="100" dirty="0" smtClean="0">
                        <a:effectLst/>
                        <a:latin typeface="Cambria Math" panose="02040503050406030204" pitchFamily="18" charset="0"/>
                        <a:ea typeface="楷体_GB2312"/>
                      </a:rPr>
                      <m:t>=</m:t>
                    </m:r>
                    <m:r>
                      <a:rPr lang="en-US" altLang="zh-CN" sz="2000" b="0" i="1" kern="100" dirty="0" smtClean="0">
                        <a:effectLst/>
                        <a:latin typeface="Cambria Math" panose="02040503050406030204" pitchFamily="18" charset="0"/>
                        <a:ea typeface="楷体_GB2312"/>
                      </a:rPr>
                      <m:t>𝑝</m:t>
                    </m:r>
                  </m:oMath>
                </a14:m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</m:ctrlPr>
                      </m:sSubPr>
                      <m:e>
                        <m:r>
                          <a:rPr lang="en-US" altLang="zh-CN" sz="200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是原序列中第</a:t>
                </a:r>
                <a14:m>
                  <m:oMath xmlns:m="http://schemas.openxmlformats.org/officeDocument/2006/math">
                    <m:r>
                      <a:rPr lang="en-US" altLang="zh-CN" sz="2000" i="1" kern="100" dirty="0" smtClean="0">
                        <a:effectLst/>
                        <a:latin typeface="Cambria Math" panose="02040503050406030204" pitchFamily="18" charset="0"/>
                        <a:ea typeface="楷体_GB2312"/>
                      </a:rPr>
                      <m:t>𝑖</m:t>
                    </m:r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大的元素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C338E3-D9D8-4EF0-8F44-E8C538E46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080908"/>
                <a:ext cx="9823862" cy="1471428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8E29E517-7DC5-4A95-AD1F-9B395ACDDCB6}"/>
              </a:ext>
            </a:extLst>
          </p:cNvPr>
          <p:cNvSpPr txBox="1"/>
          <p:nvPr/>
        </p:nvSpPr>
        <p:spPr>
          <a:xfrm>
            <a:off x="1415144" y="2410317"/>
            <a:ext cx="60979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for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l+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1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to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t ←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for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j←i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-1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楷体_GB2312"/>
              </a:rPr>
              <a:t>downto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l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if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idxj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&gt;a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then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j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楷体_GB2312"/>
              </a:rPr>
              <a:t>+1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j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else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j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楷体_GB2312"/>
              </a:rPr>
              <a:t>+1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break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if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idxl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&gt;a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then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l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 ← 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return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3299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元素顺序调整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10.8  </a:t>
            </a:r>
            <a:r>
              <a:rPr lang="zh-CN" altLang="en-US" dirty="0"/>
              <a:t>索引排序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zh-CN" sz="2400" dirty="0"/>
                  <a:t>在得到排序的索引序列以后，需要基于索引序列调整原序列中元素顺序使其有序。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r>
                  <a:rPr lang="zh-CN" altLang="zh-CN" sz="2400" dirty="0"/>
                  <a:t>一种简单的方法是新建一个临时序列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𝑡𝑚𝑝</m:t>
                    </m:r>
                  </m:oMath>
                </a14:m>
                <a:r>
                  <a:rPr lang="zh-CN" altLang="zh-CN" sz="2400" dirty="0"/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𝑡𝑚𝑝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𝑖𝑑𝑥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sz="2400" dirty="0"/>
                  <a:t>，然后将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𝑡𝑚𝑝</m:t>
                    </m:r>
                  </m:oMath>
                </a14:m>
                <a:r>
                  <a:rPr lang="zh-CN" altLang="zh-CN" sz="2400" dirty="0"/>
                  <a:t>拷贝回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sz="2400" dirty="0"/>
                  <a:t>。但是这种方法会使用较多的存储空间。实际上，</a:t>
                </a:r>
                <a:r>
                  <a:rPr lang="zh-CN" altLang="en-US" sz="2400" dirty="0"/>
                  <a:t>按照下述方法，</a:t>
                </a:r>
                <a:r>
                  <a:rPr lang="zh-CN" altLang="zh-CN" sz="2400" dirty="0"/>
                  <a:t>可以仅使用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400" dirty="0"/>
                  <a:t>的空间和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400" dirty="0"/>
                  <a:t>的时间，在拥有排序的索引序列后调整原序列的元素顺序使其有序。</a:t>
                </a:r>
                <a:endParaRPr lang="en-US" altLang="zh-CN" sz="2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检查第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/>
                  <a:t>个位置的元素位置是否正确</a:t>
                </a:r>
                <a:endParaRPr lang="en-US" altLang="zh-CN" sz="2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如果位置不正确，将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C00000"/>
                    </a:solidFill>
                  </a:rPr>
                  <a:t>暂存</a:t>
                </a:r>
                <a:r>
                  <a:rPr lang="zh-CN" altLang="en-US" sz="2400" dirty="0"/>
                  <a:t>，并将应放的元素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𝒊𝒅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/>
                  <a:t>移至该位置，并记该元素当前所在位置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𝒊𝒅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C00000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继续检查位置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是否正确，重复上述操作直到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应放元素为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为止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此时所有在循环中访问到的元素已归位，继续检查第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dirty="0"/>
                  <a:t>个位置的元素位置是否正确，直到所有元素归位。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zh-CN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883" t="-723" r="-3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8004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元素顺序调整的伪代码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10.8  </a:t>
            </a:r>
            <a:r>
              <a:rPr lang="zh-CN" altLang="en-US" dirty="0"/>
              <a:t>索引排序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C338E3-D9D8-4EF0-8F44-E8C538E46E4E}"/>
                  </a:ext>
                </a:extLst>
              </p:cNvPr>
              <p:cNvSpPr txBox="1"/>
              <p:nvPr/>
            </p:nvSpPr>
            <p:spPr>
              <a:xfrm>
                <a:off x="424543" y="1080908"/>
                <a:ext cx="9823862" cy="1471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7000" algn="just">
                  <a:lnSpc>
                    <a:spcPct val="150000"/>
                  </a:lnSpc>
                </a:pP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算法</a:t>
                </a:r>
                <a:r>
                  <a:rPr lang="en-US" altLang="zh-CN" sz="2000" b="1" kern="100" dirty="0">
                    <a:effectLst/>
                    <a:latin typeface="Courier New" panose="02070309020205020404" pitchFamily="49" charset="0"/>
                    <a:ea typeface="楷体_GB2312"/>
                    <a:cs typeface="Times New Roman" panose="02020603050405020304" pitchFamily="18" charset="0"/>
                  </a:rPr>
                  <a:t>10-19</a:t>
                </a: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：</a:t>
                </a:r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基于插入排序的索引排序</a:t>
                </a:r>
                <a:r>
                  <a:rPr lang="zh-CN" altLang="zh-CN" sz="2000" i="1" kern="100" dirty="0"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IndexedInsertionSort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, 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𝑙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𝑟</m:t>
                        </m:r>
                      </m:e>
                    </m:d>
                  </m:oMath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127000" algn="just">
                  <a:lnSpc>
                    <a:spcPct val="150000"/>
                  </a:lnSpc>
                </a:pP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输入：</a:t>
                </a:r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序列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𝑎</m:t>
                    </m:r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，左端点下标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𝑙</m:t>
                    </m:r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，右端点下标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𝑟</m:t>
                    </m:r>
                  </m:oMath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127000" algn="just">
                  <a:lnSpc>
                    <a:spcPct val="150000"/>
                  </a:lnSpc>
                </a:pPr>
                <a:r>
                  <a:rPr lang="zh-CN" altLang="zh-CN" sz="2000" b="1" kern="100" dirty="0">
                    <a:effectLst/>
                    <a:latin typeface="Courier New" panose="02070309020205020404" pitchFamily="49" charset="0"/>
                    <a:ea typeface="楷体_GB2312"/>
                  </a:rPr>
                  <a:t>输出：</a:t>
                </a:r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返回一个索引序列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楷体_GB2312"/>
                      </a:rPr>
                      <m:t>𝑖𝑑𝑥</m:t>
                    </m:r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kern="100" dirty="0" smtClean="0">
                        <a:effectLst/>
                        <a:latin typeface="Cambria Math" panose="02040503050406030204" pitchFamily="18" charset="0"/>
                        <a:ea typeface="楷体_GB2312"/>
                      </a:rPr>
                      <m:t>𝑖𝑑</m:t>
                    </m:r>
                    <m:sSub>
                      <m:sSubPr>
                        <m:ctrlPr>
                          <a:rPr lang="en-US" altLang="zh-CN" sz="2000" b="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</m:ctrlPr>
                      </m:sSubPr>
                      <m:e>
                        <m:r>
                          <a:rPr lang="en-US" altLang="zh-CN" sz="2000" b="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kern="100" dirty="0" smtClean="0">
                        <a:effectLst/>
                        <a:latin typeface="Cambria Math" panose="02040503050406030204" pitchFamily="18" charset="0"/>
                        <a:ea typeface="楷体_GB2312"/>
                      </a:rPr>
                      <m:t>=</m:t>
                    </m:r>
                    <m:r>
                      <a:rPr lang="en-US" altLang="zh-CN" sz="2000" b="0" i="1" kern="100" dirty="0" smtClean="0">
                        <a:effectLst/>
                        <a:latin typeface="Cambria Math" panose="02040503050406030204" pitchFamily="18" charset="0"/>
                        <a:ea typeface="楷体_GB2312"/>
                      </a:rPr>
                      <m:t>𝑝</m:t>
                    </m:r>
                  </m:oMath>
                </a14:m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楷体_GB2312"/>
                  </a:rPr>
                  <a:t>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</m:ctrlPr>
                      </m:sSubPr>
                      <m:e>
                        <m:r>
                          <a:rPr lang="en-US" altLang="zh-CN" sz="200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kern="100" dirty="0" smtClean="0">
                            <a:effectLst/>
                            <a:latin typeface="Cambria Math" panose="02040503050406030204" pitchFamily="18" charset="0"/>
                            <a:ea typeface="楷体_GB231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是原序列中第</a:t>
                </a:r>
                <a14:m>
                  <m:oMath xmlns:m="http://schemas.openxmlformats.org/officeDocument/2006/math">
                    <m:r>
                      <a:rPr lang="en-US" altLang="zh-CN" sz="2000" i="1" kern="100" dirty="0" smtClean="0">
                        <a:effectLst/>
                        <a:latin typeface="Cambria Math" panose="02040503050406030204" pitchFamily="18" charset="0"/>
                        <a:ea typeface="楷体_GB2312"/>
                      </a:rPr>
                      <m:t>𝑖</m:t>
                    </m:r>
                  </m:oMath>
                </a14:m>
                <a:r>
                  <a:rPr lang="zh-CN" altLang="zh-CN" sz="2000" kern="100" dirty="0">
                    <a:effectLst/>
                    <a:latin typeface="Courier New" panose="02070309020205020404" pitchFamily="49" charset="0"/>
                    <a:ea typeface="楷体_GB2312"/>
                  </a:rPr>
                  <a:t>大的元素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C338E3-D9D8-4EF0-8F44-E8C538E46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080908"/>
                <a:ext cx="9823862" cy="1471428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8E29E517-7DC5-4A95-AD1F-9B395ACDDCB6}"/>
              </a:ext>
            </a:extLst>
          </p:cNvPr>
          <p:cNvSpPr txBox="1"/>
          <p:nvPr/>
        </p:nvSpPr>
        <p:spPr>
          <a:xfrm>
            <a:off x="1415144" y="2410317"/>
            <a:ext cx="60979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for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l+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1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to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t ←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i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for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j←i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-1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楷体_GB2312"/>
              </a:rPr>
              <a:t>downto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l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do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if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idxj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&gt;a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then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j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楷体_GB2312"/>
              </a:rPr>
              <a:t>+1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j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else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| 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j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楷体_GB2312"/>
              </a:rPr>
              <a:t>+1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←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break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if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a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idxl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&gt;a</a:t>
            </a:r>
            <a:r>
              <a:rPr lang="en-US" altLang="zh-CN" sz="1800" i="1" kern="100" baseline="-25000" dirty="0">
                <a:effectLst/>
                <a:latin typeface="Times New Roman" panose="02020603050405020304" pitchFamily="18" charset="0"/>
                <a:ea typeface="楷体_GB2312"/>
              </a:rPr>
              <a:t>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then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| 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r>
              <a:rPr lang="en-US" altLang="zh-CN" sz="1800" i="1" kern="100" baseline="-25000" dirty="0" err="1">
                <a:effectLst/>
                <a:latin typeface="Times New Roman" panose="02020603050405020304" pitchFamily="18" charset="0"/>
                <a:ea typeface="楷体_GB2312"/>
              </a:rPr>
              <a:t>l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楷体_GB2312"/>
              </a:rPr>
              <a:t> ← 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|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end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269875" algn="l"/>
              </a:tabLs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_GB2312"/>
              </a:rPr>
              <a:t>return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_GB2312"/>
              </a:rPr>
              <a:t> 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楷体_GB2312"/>
              </a:rPr>
              <a:t>idx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317706"/>
      </p:ext>
    </p:extLst>
  </p:cSld>
  <p:clrMapOvr>
    <a:masterClrMapping/>
  </p:clrMapOvr>
</p:sld>
</file>

<file path=ppt/theme/theme1.xml><?xml version="1.0" encoding="utf-8"?>
<a:theme xmlns:a="http://schemas.openxmlformats.org/drawingml/2006/main" name="数据结构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数据结构模板" id="{7588D367-C889-475B-9ECA-6F34B9E527B5}" vid="{52CEEE12-3094-4A8E-80CD-6D01C49904E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数据结构模板</Template>
  <TotalTime>1099</TotalTime>
  <Words>13077</Words>
  <Application>Microsoft Office PowerPoint</Application>
  <PresentationFormat>宽屏</PresentationFormat>
  <Paragraphs>2164</Paragraphs>
  <Slides>112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30" baseType="lpstr">
      <vt:lpstr>-apple-system</vt:lpstr>
      <vt:lpstr>等线</vt:lpstr>
      <vt:lpstr>等线</vt:lpstr>
      <vt:lpstr>方正美黑简体</vt:lpstr>
      <vt:lpstr>方正颜宋简体_中</vt:lpstr>
      <vt:lpstr>华文中宋</vt:lpstr>
      <vt:lpstr>宋体</vt:lpstr>
      <vt:lpstr>微软雅黑</vt:lpstr>
      <vt:lpstr>微软雅黑</vt:lpstr>
      <vt:lpstr>Arial</vt:lpstr>
      <vt:lpstr>Bauhaus 93</vt:lpstr>
      <vt:lpstr>Calibri</vt:lpstr>
      <vt:lpstr>Calibri Light</vt:lpstr>
      <vt:lpstr>Cambria Math</vt:lpstr>
      <vt:lpstr>Courier New</vt:lpstr>
      <vt:lpstr>Times New Roman</vt:lpstr>
      <vt:lpstr>Wingdings</vt:lpstr>
      <vt:lpstr>数据结构模板</vt:lpstr>
      <vt:lpstr>PowerPoint 演示文稿</vt:lpstr>
      <vt:lpstr>PowerPoint 演示文稿</vt:lpstr>
      <vt:lpstr>10.1 问题引入</vt:lpstr>
      <vt:lpstr>排序的稳定性</vt:lpstr>
      <vt:lpstr>排序的分类</vt:lpstr>
      <vt:lpstr>10.2 插入排序</vt:lpstr>
      <vt:lpstr>10.2.1 直接插入排序</vt:lpstr>
      <vt:lpstr>直接插入排序过程</vt:lpstr>
      <vt:lpstr>直接插入排序伪代码</vt:lpstr>
      <vt:lpstr>直接插入排序性能分析</vt:lpstr>
      <vt:lpstr>直接插入排序性能分析</vt:lpstr>
      <vt:lpstr>10.2.2 折半插入排序</vt:lpstr>
      <vt:lpstr>10.2.3 希尔排序</vt:lpstr>
      <vt:lpstr>希尔排序伪代码</vt:lpstr>
      <vt:lpstr>希尔排序过程</vt:lpstr>
      <vt:lpstr>希尔排序性能分析</vt:lpstr>
      <vt:lpstr>10.3 选择排序</vt:lpstr>
      <vt:lpstr>10.3.1 简单选择排序</vt:lpstr>
      <vt:lpstr>简单选择排序伪代码</vt:lpstr>
      <vt:lpstr>简单选择排序性能分析</vt:lpstr>
      <vt:lpstr>简单选择排序性能分析</vt:lpstr>
      <vt:lpstr>10.3.2 堆排序</vt:lpstr>
      <vt:lpstr>初始堆建立过程</vt:lpstr>
      <vt:lpstr>初始堆建立过程</vt:lpstr>
      <vt:lpstr>初始堆建立过程</vt:lpstr>
      <vt:lpstr>初始堆建立过程</vt:lpstr>
      <vt:lpstr>堆排序过程</vt:lpstr>
      <vt:lpstr>堆排序过程</vt:lpstr>
      <vt:lpstr>堆排序过程</vt:lpstr>
      <vt:lpstr>堆排序伪代码</vt:lpstr>
      <vt:lpstr>堆排序性能分析</vt:lpstr>
      <vt:lpstr>10.4  交换排序</vt:lpstr>
      <vt:lpstr>10.4.1  冒泡排序</vt:lpstr>
      <vt:lpstr>冒泡排序示例</vt:lpstr>
      <vt:lpstr>冒泡排序伪代码</vt:lpstr>
      <vt:lpstr>冒泡排序性能分析</vt:lpstr>
      <vt:lpstr>10.4.2  快速排序</vt:lpstr>
      <vt:lpstr>快速排序的序列拆分</vt:lpstr>
      <vt:lpstr>快速排序的序列拆分</vt:lpstr>
      <vt:lpstr>序列拆分示例</vt:lpstr>
      <vt:lpstr>序列拆分示例</vt:lpstr>
      <vt:lpstr>序列拆分示例</vt:lpstr>
      <vt:lpstr>序列拆分示例</vt:lpstr>
      <vt:lpstr>序列拆分示例</vt:lpstr>
      <vt:lpstr>序列拆分示例</vt:lpstr>
      <vt:lpstr>序列拆分示例</vt:lpstr>
      <vt:lpstr>序列拆分示例</vt:lpstr>
      <vt:lpstr>序列拆分示例</vt:lpstr>
      <vt:lpstr>快速排序示例</vt:lpstr>
      <vt:lpstr>序列拆分伪代码</vt:lpstr>
      <vt:lpstr>快速排序伪代码</vt:lpstr>
      <vt:lpstr>快速排序性能分析</vt:lpstr>
      <vt:lpstr>快速排序性能分析</vt:lpstr>
      <vt:lpstr>快速排序性能分析</vt:lpstr>
      <vt:lpstr>快速排序的轴点选择</vt:lpstr>
      <vt:lpstr>10.5  归并排序</vt:lpstr>
      <vt:lpstr>10.5.1  二路归并</vt:lpstr>
      <vt:lpstr>二路归并伪代码</vt:lpstr>
      <vt:lpstr>10.5.2  归并排序</vt:lpstr>
      <vt:lpstr>自顶向下归并排序示例</vt:lpstr>
      <vt:lpstr>自顶向下归并排序伪代码</vt:lpstr>
      <vt:lpstr>自底向上归并排序示例</vt:lpstr>
      <vt:lpstr>自底向上归并排序伪代码</vt:lpstr>
      <vt:lpstr>归并排序性能分析</vt:lpstr>
      <vt:lpstr>归并排序的改进</vt:lpstr>
      <vt:lpstr>改进后二路归并的伪代码</vt:lpstr>
      <vt:lpstr>改进后自底向上归并排序的伪代码</vt:lpstr>
      <vt:lpstr>求逆序对数量</vt:lpstr>
      <vt:lpstr>求逆序对数量</vt:lpstr>
      <vt:lpstr>求逆序对数量</vt:lpstr>
      <vt:lpstr>二路归并求逆序对减量的伪代码</vt:lpstr>
      <vt:lpstr>归并排序兼求逆序对数量的伪代码</vt:lpstr>
      <vt:lpstr>10.6  基于比较排序的复杂度分析</vt:lpstr>
      <vt:lpstr>10.6.1  基于比较的排序的复杂度下界</vt:lpstr>
      <vt:lpstr>10.6.1  基于比较的排序的复杂度下界</vt:lpstr>
      <vt:lpstr>10.6.1  基于比较的排序的复杂度下界</vt:lpstr>
      <vt:lpstr>10.6.2  基于比较的排序的平均复杂度</vt:lpstr>
      <vt:lpstr>10.6.3  最少比较排序</vt:lpstr>
      <vt:lpstr>10.6.3  最少比较排序</vt:lpstr>
      <vt:lpstr>10.7  基于分配的排序</vt:lpstr>
      <vt:lpstr>10.7.1  计数排序</vt:lpstr>
      <vt:lpstr>10.7.1  计数排序</vt:lpstr>
      <vt:lpstr>10.7.1  计数排序</vt:lpstr>
      <vt:lpstr>10.7.1  计数排序</vt:lpstr>
      <vt:lpstr>计数排序伪代码</vt:lpstr>
      <vt:lpstr>计数排序性能分析</vt:lpstr>
      <vt:lpstr>“特殊的”计数排序——桶排序</vt:lpstr>
      <vt:lpstr>桶排序性能分析</vt:lpstr>
      <vt:lpstr>10.7.2  基数排序</vt:lpstr>
      <vt:lpstr>基数排序中的计数排序伪代码</vt:lpstr>
      <vt:lpstr>最高位优先基数排序</vt:lpstr>
      <vt:lpstr>最高位优先基数排序伪代码</vt:lpstr>
      <vt:lpstr>最低位优先基数排序</vt:lpstr>
      <vt:lpstr>最低位优先基数排序伪代码</vt:lpstr>
      <vt:lpstr>基数排序性能分析</vt:lpstr>
      <vt:lpstr>10.8  索引排序</vt:lpstr>
      <vt:lpstr>基于插入排序的索引排序的伪代码</vt:lpstr>
      <vt:lpstr>元素顺序调整</vt:lpstr>
      <vt:lpstr>元素顺序调整的伪代码</vt:lpstr>
      <vt:lpstr>10.9  拓展延伸</vt:lpstr>
      <vt:lpstr>10.9.1 内省排序</vt:lpstr>
      <vt:lpstr>内省排序的伪代码</vt:lpstr>
      <vt:lpstr>10.9.2  蒂姆排序</vt:lpstr>
      <vt:lpstr>蒂姆排序算法步骤</vt:lpstr>
      <vt:lpstr>蒂姆排序执行过程示例</vt:lpstr>
      <vt:lpstr>蒂姆排序执行过程示例</vt:lpstr>
      <vt:lpstr>蒂姆排序执行过程示例</vt:lpstr>
      <vt:lpstr>蒂姆排序伪代码</vt:lpstr>
      <vt:lpstr>蒂姆排序性能分析</vt:lpstr>
      <vt:lpstr>10.10  应用场景：考试录取中的成绩排序</vt:lpstr>
      <vt:lpstr>10.11  小结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sr</dc:creator>
  <cp:lastModifiedBy>蒋 骐泽</cp:lastModifiedBy>
  <cp:revision>74</cp:revision>
  <dcterms:created xsi:type="dcterms:W3CDTF">2023-08-04T08:41:20Z</dcterms:created>
  <dcterms:modified xsi:type="dcterms:W3CDTF">2023-08-13T09:02:24Z</dcterms:modified>
</cp:coreProperties>
</file>